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5"/>
  </p:notesMasterIdLst>
  <p:handoutMasterIdLst>
    <p:handoutMasterId r:id="rId36"/>
  </p:handoutMasterIdLst>
  <p:sldIdLst>
    <p:sldId id="280" r:id="rId2"/>
    <p:sldId id="281" r:id="rId3"/>
    <p:sldId id="285" r:id="rId4"/>
    <p:sldId id="286" r:id="rId5"/>
    <p:sldId id="282" r:id="rId6"/>
    <p:sldId id="283" r:id="rId7"/>
    <p:sldId id="284" r:id="rId8"/>
    <p:sldId id="287" r:id="rId9"/>
    <p:sldId id="288" r:id="rId10"/>
    <p:sldId id="262" r:id="rId11"/>
    <p:sldId id="260" r:id="rId12"/>
    <p:sldId id="258" r:id="rId13"/>
    <p:sldId id="257" r:id="rId14"/>
    <p:sldId id="256" r:id="rId15"/>
    <p:sldId id="266" r:id="rId16"/>
    <p:sldId id="259" r:id="rId17"/>
    <p:sldId id="267" r:id="rId18"/>
    <p:sldId id="293" r:id="rId19"/>
    <p:sldId id="294" r:id="rId20"/>
    <p:sldId id="295" r:id="rId21"/>
    <p:sldId id="296" r:id="rId22"/>
    <p:sldId id="297" r:id="rId23"/>
    <p:sldId id="270" r:id="rId24"/>
    <p:sldId id="271" r:id="rId25"/>
    <p:sldId id="275" r:id="rId26"/>
    <p:sldId id="276" r:id="rId27"/>
    <p:sldId id="289" r:id="rId28"/>
    <p:sldId id="277" r:id="rId29"/>
    <p:sldId id="291" r:id="rId30"/>
    <p:sldId id="278" r:id="rId31"/>
    <p:sldId id="290" r:id="rId32"/>
    <p:sldId id="279" r:id="rId33"/>
    <p:sldId id="292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-918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BCE37A2-7898-4F90-A086-B15D0800A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C5BAA8A-108A-4D38-BE95-20FAA4CD8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CD507-F518-47D5-BE59-5B81128978C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D30074-5B48-4448-BC5E-534E3B5E0D9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3BE096-78CA-40A6-A262-1554CEE58A2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90D64-3EFB-48E7-9C77-BCEA3B22645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63CE9C-7E84-4B3B-BC09-5619F7410C6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CF3E04-B8D8-4E8A-BF1E-1723B32399C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7BD7A-59F1-415C-A0A9-8B84C906965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DBFDFE-B1C4-44CA-BBB3-6350E568C95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55B5C9-DDC7-4616-8A3C-B91F5D10779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16294-E8A4-4763-ABCB-C0C61E0361D2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4C05E-054F-45A1-8143-07E397C7527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52D9D5-8F52-42A1-A23D-947283F7067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EDBAB0-45AC-40F8-8078-8F936E5698C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180D50-E6D5-47F9-8682-281E4EC01D0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0BEC7-B6A4-4AF4-8112-6482349075A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547886-37F1-433F-B8C3-74A315DAEE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83381-E070-4F7A-B01A-A12083D3320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FC801-4DF2-474A-A8D6-192AC1B483D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B584B8-3396-4D58-BE69-DFD51DFC2C1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3F968-A8BA-46DA-84B8-7B0C02A1405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C0B4B-60CF-4C70-A540-449B4E35F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07AEC-60BA-40F1-8969-B06A7566C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7FF9-8680-4CFB-8742-A0920C748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BFC37-4463-4330-B9D3-0A2F7CA15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475E-951C-419A-835D-D73866DFD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8B38E-8A03-45F5-A5AC-3A82746F9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F6C8-640E-4AC3-8D4E-36337A302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455FF-EBDA-48AE-BF35-8424F10C7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CD7B9-48D2-43A4-96F1-110DA8862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3E260-08A3-43E3-8463-4D6D432BB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A7476-4024-4E60-9328-4C0F2DF84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FF7EDC74-45BA-4D13-99C0-2102D6401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4" r:id="rId2"/>
    <p:sldLayoutId id="2147483750" r:id="rId3"/>
    <p:sldLayoutId id="2147483745" r:id="rId4"/>
    <p:sldLayoutId id="2147483746" r:id="rId5"/>
    <p:sldLayoutId id="2147483747" r:id="rId6"/>
    <p:sldLayoutId id="2147483751" r:id="rId7"/>
    <p:sldLayoutId id="2147483752" r:id="rId8"/>
    <p:sldLayoutId id="2147483753" r:id="rId9"/>
    <p:sldLayoutId id="2147483748" r:id="rId10"/>
    <p:sldLayoutId id="2147483754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347FD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javascript:PreviewImage('1746-2178',%20'1')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google.com/imgres?imgurl=http://hermes.mse.jhu.edu:8008/hermesdocs/hermes.gif&amp;imgrefurl=http://hermes.mse.jhu.edu:8008/hermesdocs/&amp;h=118&amp;w=102&amp;sz=25&amp;tbnid=JHyEoZS4ocwJ:&amp;tbnh=118&amp;tbnw=102&amp;prev=/images?q=hermes&amp;sa=X&amp;oi=image_result&amp;resnum=1&amp;ct=image&amp;cd=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summit.k12.co.us/schools/shs/computer/lfrykholm/bigmap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animationfactory.com/en/search/close-up.mc?&amp;oid=4944260&amp;s=101&amp;sc=101&amp;st=126&amp;q=greek%20mythology&amp;spage=5&amp;hoid=5c16fc560f19f36c5292210eaaf259f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7367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Epic Poetry/Epic Hero 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6562" name="Picture 2" descr="C:\Documents and Settings\cwagner01\Local Settings\Temporary Internet Files\Content.IE5\AI2EW6ME\MCj043578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438400"/>
            <a:ext cx="47021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dirty="0">
                <a:solidFill>
                  <a:schemeClr val="accent1">
                    <a:satMod val="150000"/>
                  </a:schemeClr>
                </a:solidFill>
                <a:latin typeface="Albertus Extra Bold" pitchFamily="34" charset="0"/>
              </a:rPr>
              <a:t>The Odyssey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124200"/>
            <a:ext cx="2971800" cy="3276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b="1" u="sng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Homer</a:t>
            </a:r>
            <a:endParaRPr lang="en-US" sz="4800" b="1" u="sng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2895600" y="1676400"/>
            <a:ext cx="6248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>
                <a:latin typeface="Comic Sans MS" pitchFamily="66" charset="0"/>
              </a:rPr>
              <a:t>Thought to be blind, but describes events as a seeing person.</a:t>
            </a:r>
          </a:p>
          <a:p>
            <a:pPr eaLnBrk="1" hangingPunct="1">
              <a:lnSpc>
                <a:spcPct val="90000"/>
              </a:lnSpc>
            </a:pPr>
            <a:endParaRPr lang="en-US" sz="3200" smtClean="0">
              <a:latin typeface="Comic Sans MS" pitchFamily="66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3200" smtClean="0">
                <a:latin typeface="Comic Sans MS" pitchFamily="66" charset="0"/>
              </a:rPr>
              <a:t>He lived around 1200 B.C. and</a:t>
            </a:r>
          </a:p>
          <a:p>
            <a:pPr eaLnBrk="1" hangingPunct="1">
              <a:lnSpc>
                <a:spcPct val="110000"/>
              </a:lnSpc>
            </a:pPr>
            <a:r>
              <a:rPr lang="en-US" sz="3200" smtClean="0">
                <a:latin typeface="Comic Sans MS" pitchFamily="66" charset="0"/>
              </a:rPr>
              <a:t>wrote </a:t>
            </a:r>
            <a:r>
              <a:rPr lang="en-US" sz="3200" i="1" smtClean="0">
                <a:latin typeface="Comic Sans MS" pitchFamily="66" charset="0"/>
              </a:rPr>
              <a:t>The Illiad</a:t>
            </a:r>
            <a:r>
              <a:rPr lang="en-US" sz="3200" smtClean="0">
                <a:latin typeface="Comic Sans MS" pitchFamily="66" charset="0"/>
              </a:rPr>
              <a:t> and              </a:t>
            </a:r>
            <a:r>
              <a:rPr lang="en-US" sz="3200" i="1" smtClean="0">
                <a:latin typeface="Comic Sans MS" pitchFamily="66" charset="0"/>
              </a:rPr>
              <a:t>The Odyssey</a:t>
            </a:r>
            <a:r>
              <a:rPr lang="en-US" sz="3200" smtClean="0">
                <a:latin typeface="Comic Sans MS" pitchFamily="66" charset="0"/>
              </a:rPr>
              <a:t> - stories about the war between the Trojans and the Greeks which happened between 900 and 700 B.C.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09800"/>
            <a:ext cx="1789113" cy="1981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429000" y="4572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4400">
                <a:solidFill>
                  <a:schemeClr val="bg1"/>
                </a:solidFill>
                <a:latin typeface="Comic Sans MS" pitchFamily="66" charset="0"/>
              </a:rPr>
              <a:t>Poet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i="1" dirty="0">
                <a:solidFill>
                  <a:schemeClr val="accent1">
                    <a:satMod val="150000"/>
                  </a:schemeClr>
                </a:solidFill>
              </a:rPr>
              <a:t>The Iliad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524000"/>
            <a:ext cx="8686800" cy="5334000"/>
          </a:xfrm>
        </p:spPr>
        <p:txBody>
          <a:bodyPr/>
          <a:lstStyle/>
          <a:p>
            <a:pPr eaLnBrk="1" hangingPunct="1"/>
            <a:r>
              <a:rPr lang="en-US" sz="3600" i="1" smtClean="0">
                <a:latin typeface="Comic Sans MS" pitchFamily="66" charset="0"/>
              </a:rPr>
              <a:t>The Iliad</a:t>
            </a:r>
            <a:r>
              <a:rPr lang="en-US" sz="3600" smtClean="0">
                <a:latin typeface="Comic Sans MS" pitchFamily="66" charset="0"/>
              </a:rPr>
              <a:t> tells the story of                   The Trojan War</a:t>
            </a:r>
          </a:p>
          <a:p>
            <a:pPr eaLnBrk="1" hangingPunct="1"/>
            <a:endParaRPr lang="en-US" sz="3600" smtClean="0">
              <a:latin typeface="Comic Sans MS" pitchFamily="66" charset="0"/>
            </a:endParaRPr>
          </a:p>
          <a:p>
            <a:pPr lvl="2" eaLnBrk="1" hangingPunct="1"/>
            <a:r>
              <a:rPr lang="en-US" sz="3200" smtClean="0">
                <a:latin typeface="Comic Sans MS" pitchFamily="66" charset="0"/>
              </a:rPr>
              <a:t>The most famous story from  </a:t>
            </a:r>
            <a:r>
              <a:rPr lang="en-US" sz="3200" i="1" smtClean="0">
                <a:latin typeface="Comic Sans MS" pitchFamily="66" charset="0"/>
              </a:rPr>
              <a:t>The</a:t>
            </a:r>
            <a:r>
              <a:rPr lang="en-US" sz="3200" smtClean="0">
                <a:latin typeface="Comic Sans MS" pitchFamily="66" charset="0"/>
              </a:rPr>
              <a:t> </a:t>
            </a:r>
            <a:r>
              <a:rPr lang="en-US" sz="3200" i="1" smtClean="0">
                <a:latin typeface="Comic Sans MS" pitchFamily="66" charset="0"/>
              </a:rPr>
              <a:t>Iliad</a:t>
            </a:r>
            <a:r>
              <a:rPr lang="en-US" sz="3200" smtClean="0">
                <a:latin typeface="Comic Sans MS" pitchFamily="66" charset="0"/>
              </a:rPr>
              <a:t> is that of The Trojan Horse, built by Odysseus and his men.</a:t>
            </a:r>
          </a:p>
          <a:p>
            <a:pPr eaLnBrk="1" hangingPunct="1">
              <a:buFont typeface="Arial" charset="0"/>
              <a:buNone/>
            </a:pPr>
            <a:endParaRPr lang="en-US" sz="3600" smtClean="0">
              <a:latin typeface="Comic Sans MS" pitchFamily="66" charset="0"/>
            </a:endParaRP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It is a prelude to</a:t>
            </a:r>
            <a:r>
              <a:rPr lang="en-US" sz="3600" i="1" smtClean="0">
                <a:latin typeface="Comic Sans MS" pitchFamily="66" charset="0"/>
              </a:rPr>
              <a:t>The Odyssey</a:t>
            </a:r>
          </a:p>
        </p:txBody>
      </p:sp>
      <p:pic>
        <p:nvPicPr>
          <p:cNvPr id="1028" name="Picture 4" descr="C:\Documents and Settings\cwagner01\Local Settings\Temporary Internet Files\Content.IE5\8DENCXQ7\MCj02307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066800"/>
            <a:ext cx="16859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62000" y="228600"/>
            <a:ext cx="76009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The Trojan Horse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524000"/>
            <a:ext cx="5943600" cy="4648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8229600" cy="125272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u="sng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The Trojan War</a:t>
            </a:r>
          </a:p>
        </p:txBody>
      </p:sp>
      <p:sp>
        <p:nvSpPr>
          <p:cNvPr id="2056" name="Rectangle 8"/>
          <p:cNvSpPr>
            <a:spLocks noGrp="1" noRot="1" noChangeArrowheads="1"/>
          </p:cNvSpPr>
          <p:nvPr>
            <p:ph idx="1"/>
          </p:nvPr>
        </p:nvSpPr>
        <p:spPr>
          <a:xfrm>
            <a:off x="228600" y="1676400"/>
            <a:ext cx="8686800" cy="5181600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900" dirty="0">
                <a:latin typeface="Comic Sans MS" pitchFamily="66" charset="0"/>
              </a:rPr>
              <a:t>War began when Paris, Prince </a:t>
            </a:r>
            <a:r>
              <a:rPr lang="en-US" sz="3900" dirty="0" smtClean="0">
                <a:latin typeface="Comic Sans MS" pitchFamily="66" charset="0"/>
              </a:rPr>
              <a:t>of </a:t>
            </a:r>
            <a:r>
              <a:rPr lang="en-US" sz="3900" dirty="0">
                <a:latin typeface="Comic Sans MS" pitchFamily="66" charset="0"/>
              </a:rPr>
              <a:t>Troy, kidnapped Helen from her husband Menelaus , King of Sparta.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3900" dirty="0">
              <a:latin typeface="Comic Sans MS" pitchFamily="66" charset="0"/>
            </a:endParaRP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900" dirty="0">
                <a:latin typeface="Comic Sans MS" pitchFamily="66" charset="0"/>
              </a:rPr>
              <a:t>Odysseus built a giant wooden horse and left it outside of </a:t>
            </a:r>
            <a:r>
              <a:rPr lang="en-US" sz="3900" dirty="0" smtClean="0">
                <a:latin typeface="Comic Sans MS" pitchFamily="66" charset="0"/>
              </a:rPr>
              <a:t>Troy as           </a:t>
            </a:r>
            <a:r>
              <a:rPr lang="en-US" sz="3900" b="1" dirty="0" smtClean="0">
                <a:latin typeface="Comic Sans MS" pitchFamily="66" charset="0"/>
              </a:rPr>
              <a:t>“a peace offering”.</a:t>
            </a:r>
            <a:endParaRPr lang="en-US" sz="3900" b="1" dirty="0">
              <a:latin typeface="Comic Sans MS" pitchFamily="66" charset="0"/>
            </a:endParaRP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900" dirty="0">
              <a:latin typeface="Comic Sans MS" pitchFamily="66" charset="0"/>
            </a:endParaRP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900" dirty="0">
                <a:latin typeface="Comic Sans MS" pitchFamily="66" charset="0"/>
              </a:rPr>
              <a:t>Troy was defeated when Odysseus and his men were able to get inside the walls of Troy concealed within the body of the Trojan </a:t>
            </a:r>
            <a:r>
              <a:rPr lang="en-US" sz="3900" dirty="0" smtClean="0">
                <a:latin typeface="Comic Sans MS" pitchFamily="66" charset="0"/>
              </a:rPr>
              <a:t>horse.</a:t>
            </a:r>
            <a:endParaRPr lang="en-US" sz="3900" dirty="0">
              <a:latin typeface="Comic Sans MS" pitchFamily="66" charset="0"/>
            </a:endParaRP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/>
          </a:p>
        </p:txBody>
      </p:sp>
      <p:pic>
        <p:nvPicPr>
          <p:cNvPr id="2050" name="Picture 2" descr="C:\Documents and Settings\cwagner01\Local Settings\Temporary Internet Files\Content.IE5\KXERO9Y3\MCj023365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381000"/>
            <a:ext cx="1524000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7623175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i="1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The Odyssey</a:t>
            </a:r>
            <a:endParaRPr lang="en-US" i="1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 rtlCol="0">
            <a:normAutofit fontScale="92500"/>
          </a:bodyPr>
          <a:lstStyle/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>
                <a:latin typeface="Comic Sans MS" pitchFamily="66" charset="0"/>
              </a:rPr>
              <a:t>An </a:t>
            </a:r>
            <a:r>
              <a:rPr lang="en-US" dirty="0" smtClean="0">
                <a:latin typeface="Comic Sans MS" pitchFamily="66" charset="0"/>
              </a:rPr>
              <a:t>e</a:t>
            </a:r>
            <a:r>
              <a:rPr lang="en-US" u="sng" dirty="0" smtClean="0">
                <a:latin typeface="Comic Sans MS" pitchFamily="66" charset="0"/>
              </a:rPr>
              <a:t>pic poem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made up of 24 books 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>
              <a:latin typeface="Comic Sans MS" pitchFamily="66" charset="0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i="1" dirty="0">
                <a:latin typeface="Comic Sans MS" pitchFamily="66" charset="0"/>
              </a:rPr>
              <a:t>The Odyssey </a:t>
            </a:r>
            <a:r>
              <a:rPr lang="en-US" dirty="0">
                <a:latin typeface="Comic Sans MS" pitchFamily="66" charset="0"/>
              </a:rPr>
              <a:t>is the story </a:t>
            </a:r>
            <a:r>
              <a:rPr lang="en-US" dirty="0" smtClean="0">
                <a:latin typeface="Comic Sans MS" pitchFamily="66" charset="0"/>
              </a:rPr>
              <a:t>of Odysseus’ adventures  on his way home from the war, and the events that happen in Ithaca before he returns. </a:t>
            </a:r>
            <a:endParaRPr lang="en-US" dirty="0">
              <a:latin typeface="Comic Sans MS" pitchFamily="66" charset="0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>
              <a:latin typeface="Comic Sans MS" pitchFamily="66" charset="0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>
                <a:latin typeface="Comic Sans MS" pitchFamily="66" charset="0"/>
              </a:rPr>
              <a:t>The hero is long-suffering Odysseus, king of Ithaca and </a:t>
            </a:r>
            <a:r>
              <a:rPr lang="en-US" dirty="0" smtClean="0">
                <a:latin typeface="Comic Sans MS" pitchFamily="66" charset="0"/>
              </a:rPr>
              <a:t>its surrounding islands.  He is also the hero </a:t>
            </a:r>
            <a:r>
              <a:rPr lang="en-US" dirty="0">
                <a:latin typeface="Comic Sans MS" pitchFamily="66" charset="0"/>
              </a:rPr>
              <a:t>of the Trojan War. He has been gone 20 years from his homeland, his wife, Penelope, and his son, </a:t>
            </a:r>
            <a:r>
              <a:rPr lang="en-US" dirty="0" err="1">
                <a:latin typeface="Comic Sans MS" pitchFamily="66" charset="0"/>
              </a:rPr>
              <a:t>Telemachus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28600"/>
            <a:ext cx="1676400" cy="990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228600"/>
            <a:ext cx="68611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i="1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The Odyssey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752600"/>
            <a:ext cx="8540750" cy="5105400"/>
          </a:xfrm>
        </p:spPr>
        <p:txBody>
          <a:bodyPr/>
          <a:lstStyle/>
          <a:p>
            <a:pPr eaLnBrk="1" hangingPunct="1"/>
            <a:r>
              <a:rPr lang="en-US" sz="3600" i="1" smtClean="0">
                <a:latin typeface="Comic Sans MS" pitchFamily="66" charset="0"/>
              </a:rPr>
              <a:t>The Odyssey</a:t>
            </a:r>
            <a:r>
              <a:rPr lang="en-US" sz="3600" smtClean="0">
                <a:latin typeface="Comic Sans MS" pitchFamily="66" charset="0"/>
              </a:rPr>
              <a:t> takes place in the ten years following the Trojan War.</a:t>
            </a:r>
          </a:p>
          <a:p>
            <a:pPr eaLnBrk="1" hangingPunct="1"/>
            <a:endParaRPr lang="en-US" sz="3600" smtClean="0">
              <a:latin typeface="Comic Sans MS" pitchFamily="66" charset="0"/>
            </a:endParaRP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 The epic begins </a:t>
            </a:r>
            <a:r>
              <a:rPr lang="en-US" sz="3600" i="1" smtClean="0">
                <a:latin typeface="Comic Sans MS" pitchFamily="66" charset="0"/>
              </a:rPr>
              <a:t>in medias res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i="1" smtClean="0">
                <a:latin typeface="Comic Sans MS" pitchFamily="66" charset="0"/>
              </a:rPr>
              <a:t>      </a:t>
            </a:r>
            <a:r>
              <a:rPr lang="en-US" sz="3600" smtClean="0">
                <a:latin typeface="Comic Sans MS" pitchFamily="66" charset="0"/>
              </a:rPr>
              <a:t>(“in the middle of things”)</a:t>
            </a:r>
          </a:p>
          <a:p>
            <a:pPr eaLnBrk="1" hangingPunct="1">
              <a:buFont typeface="Wingdings 2" pitchFamily="18" charset="2"/>
              <a:buNone/>
            </a:pPr>
            <a:endParaRPr lang="en-US" sz="3600" smtClean="0">
              <a:latin typeface="Comic Sans MS" pitchFamily="66" charset="0"/>
            </a:endParaRP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The setting changes throughout the epic.</a:t>
            </a:r>
          </a:p>
          <a:p>
            <a:pPr eaLnBrk="1" hangingPunct="1">
              <a:buFont typeface="Arial" charset="0"/>
              <a:buNone/>
            </a:pPr>
            <a:endParaRPr lang="en-US" sz="360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65563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i="1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The Odyssey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676400"/>
            <a:ext cx="8458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smtClean="0">
                <a:latin typeface="Comic Sans MS" pitchFamily="66" charset="0"/>
              </a:rPr>
              <a:t>Incorporates gods &amp; goddesses and supernatural forces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>
                <a:latin typeface="Comic Sans MS" pitchFamily="66" charset="0"/>
              </a:rPr>
              <a:t>Each of the gods and/or goddesses has something to do with Odysseus &amp; his journey.</a:t>
            </a:r>
          </a:p>
          <a:p>
            <a:pPr eaLnBrk="1" hangingPunct="1">
              <a:lnSpc>
                <a:spcPct val="90000"/>
              </a:lnSpc>
            </a:pPr>
            <a:endParaRPr lang="en-US" sz="40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smtClean="0">
                <a:latin typeface="Comic Sans MS" pitchFamily="66" charset="0"/>
              </a:rPr>
              <a:t>Includes strange lands &amp; monsters </a:t>
            </a:r>
          </a:p>
          <a:p>
            <a:pPr eaLnBrk="1" hangingPunct="1">
              <a:lnSpc>
                <a:spcPct val="90000"/>
              </a:lnSpc>
            </a:pPr>
            <a:endParaRPr lang="en-US" sz="40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Comic Sans MS" pitchFamily="66" charset="0"/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28600"/>
            <a:ext cx="25146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381000" y="304800"/>
            <a:ext cx="95250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i="1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/>
            </a:r>
            <a:br>
              <a:rPr lang="en-US" sz="6600" i="1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r>
              <a:rPr lang="en-US" sz="6600" i="1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6700" dirty="0" err="1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Theme:Pride</a:t>
            </a:r>
            <a:r>
              <a:rPr lang="en-US" sz="67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 and Honor</a:t>
            </a:r>
            <a:br>
              <a:rPr lang="en-US" sz="67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endParaRPr lang="en-US" sz="6700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676400"/>
            <a:ext cx="8458200" cy="47244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Comic Sans MS" pitchFamily="66" charset="0"/>
              </a:rPr>
              <a:t>Odysseus is guilty of excessive pride when he gives his name to Polyphemus (Book 9). </a:t>
            </a:r>
          </a:p>
          <a:p>
            <a:pPr eaLnBrk="1" hangingPunct="1">
              <a:buFont typeface="Wingdings 2" pitchFamily="18" charset="2"/>
              <a:buNone/>
            </a:pPr>
            <a:endParaRPr lang="en-US" sz="3600" smtClean="0">
              <a:latin typeface="Comic Sans MS" pitchFamily="66" charset="0"/>
            </a:endParaRP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Telemachus needs to gain pride so that he can stand up to the suitors who have dishonored his house.</a:t>
            </a:r>
          </a:p>
          <a:p>
            <a:pPr eaLnBrk="1" hangingPunct="1">
              <a:lnSpc>
                <a:spcPct val="90000"/>
              </a:lnSpc>
            </a:pPr>
            <a:endParaRPr lang="en-US" sz="40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b="1" smtClean="0"/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304800" y="1447800"/>
            <a:ext cx="739140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3200" b="1">
              <a:latin typeface="Comic Sans MS" pitchFamily="66" charset="0"/>
            </a:endParaRP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385175" cy="1143000"/>
          </a:xfrm>
        </p:spPr>
        <p:txBody>
          <a:bodyPr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Theme: Temptation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676400"/>
            <a:ext cx="8763000" cy="5181600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Comic Sans MS" pitchFamily="66" charset="0"/>
              </a:rPr>
              <a:t>Odysseus  cannot resist temptation, he stays on Circe‘s and Calypso’s islands.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Comic Sans MS" pitchFamily="66" charset="0"/>
              </a:rPr>
              <a:t>His men are tempted by the Lotus Eaters as well as Circe; and by greed several times –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causing them to stay too long at the land of the </a:t>
            </a:r>
            <a:r>
              <a:rPr lang="en-US" sz="3200" dirty="0" err="1" smtClean="0">
                <a:latin typeface="Comic Sans MS" pitchFamily="66" charset="0"/>
              </a:rPr>
              <a:t>Cicones</a:t>
            </a:r>
            <a:endParaRPr lang="en-US" sz="3200" dirty="0" smtClean="0">
              <a:latin typeface="Comic Sans MS" pitchFamily="66" charset="0"/>
            </a:endParaRP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dirty="0" smtClean="0">
                <a:latin typeface="Comic Sans MS" pitchFamily="66" charset="0"/>
              </a:rPr>
              <a:t>to open Aeolus' gift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dirty="0" smtClean="0">
                <a:latin typeface="Comic Sans MS" pitchFamily="66" charset="0"/>
              </a:rPr>
              <a:t> and finally to eat the cattle of the      sun god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Comic Sans MS" pitchFamily="66" charset="0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Comic Sans MS" pitchFamily="66" charset="0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b="1" dirty="0" smtClean="0"/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b="1" dirty="0" smtClean="0"/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b="1" dirty="0" smtClean="0"/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457200" y="1524000"/>
            <a:ext cx="739140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3200" b="1">
              <a:latin typeface="Comic Sans MS" pitchFamily="66" charset="0"/>
            </a:endParaRP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What is an Epic?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54102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An long narrative poem describing action, travel, adventures, and heroic episodes.</a:t>
            </a:r>
          </a:p>
          <a:p>
            <a:pPr lvl="3" eaLnBrk="1" hangingPunct="1"/>
            <a:r>
              <a:rPr lang="en-US" sz="3200" smtClean="0">
                <a:latin typeface="Comic Sans MS" pitchFamily="66" charset="0"/>
              </a:rPr>
              <a:t>It is written in a somewhat lyric style.  </a:t>
            </a:r>
          </a:p>
          <a:p>
            <a:pPr lvl="3" eaLnBrk="1" hangingPunct="1"/>
            <a:r>
              <a:rPr lang="en-US" sz="3200" smtClean="0">
                <a:latin typeface="Comic Sans MS" pitchFamily="66" charset="0"/>
              </a:rPr>
              <a:t>It may have as many as twenty four books (chapters).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/>
            <a:r>
              <a:rPr lang="en-US" smtClean="0">
                <a:latin typeface="Comic Sans MS" pitchFamily="66" charset="0"/>
              </a:rPr>
              <a:t>Typical in epics -poem begins with a statement of the theme.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67587" name="Picture 3" descr="C:\Documents and Settings\cwagner01\Local Settings\Temporary Internet Files\Content.IE5\8TIBOLIV\MCj0435233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720559" flipV="1">
            <a:off x="5548313" y="128588"/>
            <a:ext cx="34702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28600"/>
            <a:ext cx="830897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i="1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/>
            </a:r>
            <a:br>
              <a:rPr lang="en-US" sz="6600" i="1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r>
              <a:rPr lang="en-US" sz="66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Theme: Loyalty</a:t>
            </a:r>
            <a:br>
              <a:rPr lang="en-US" sz="66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endParaRPr lang="en-US" sz="6600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676400"/>
            <a:ext cx="8610600" cy="51816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Comic Sans MS" pitchFamily="66" charset="0"/>
              </a:rPr>
              <a:t>Penelope waits faithfully for twenty years for her husband’s return. </a:t>
            </a:r>
          </a:p>
          <a:p>
            <a:pPr eaLnBrk="1" hangingPunct="1">
              <a:buFont typeface="Wingdings 2" pitchFamily="18" charset="2"/>
              <a:buNone/>
            </a:pPr>
            <a:endParaRPr lang="en-US" sz="3600" smtClean="0">
              <a:latin typeface="Comic Sans MS" pitchFamily="66" charset="0"/>
            </a:endParaRP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Another example is Telemachus, who stands by his father against the suitors</a:t>
            </a:r>
            <a:r>
              <a:rPr lang="en-US" smtClean="0">
                <a:latin typeface="Comic Sans MS" pitchFamily="66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b="1" smtClean="0"/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457200" y="1524000"/>
            <a:ext cx="739140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3200" b="1">
              <a:latin typeface="Comic Sans MS" pitchFamily="66" charset="0"/>
            </a:endParaRP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28600"/>
            <a:ext cx="830897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i="1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/>
            </a:r>
            <a:br>
              <a:rPr lang="en-US" sz="6600" i="1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r>
              <a:rPr lang="en-US" sz="66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Theme: </a:t>
            </a: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Perseverance</a:t>
            </a:r>
            <a:br>
              <a:rPr lang="en-US" sz="60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endParaRPr lang="en-US" sz="6600" i="1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b="1" smtClean="0"/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Penelope and Odysseus are both survivors.  </a:t>
            </a:r>
          </a:p>
          <a:p>
            <a:pPr lvl="1" eaLnBrk="1" hangingPunct="1"/>
            <a:r>
              <a:rPr lang="en-US" sz="3600" smtClean="0">
                <a:latin typeface="Comic Sans MS" pitchFamily="66" charset="0"/>
              </a:rPr>
              <a:t>Penelope has kept hope that Odysseus was alive and did not remarry.</a:t>
            </a:r>
          </a:p>
          <a:p>
            <a:pPr lvl="1" eaLnBrk="1" hangingPunct="1"/>
            <a:r>
              <a:rPr lang="en-US" sz="3600" smtClean="0">
                <a:latin typeface="Comic Sans MS" pitchFamily="66" charset="0"/>
              </a:rPr>
              <a:t>Odysseus has been absent for twenty years, ten at the Trojan War and ten more in his journey home.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Comic Sans MS" pitchFamily="66" charset="0"/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457200" y="1524000"/>
            <a:ext cx="838200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3200" b="1">
              <a:latin typeface="Comic Sans MS" pitchFamily="66" charset="0"/>
            </a:endParaRP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28600"/>
            <a:ext cx="830897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i="1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/>
            </a:r>
            <a:br>
              <a:rPr lang="en-US" sz="6600" i="1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r>
              <a:rPr lang="en-US" sz="6600" i="1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/>
            </a:r>
            <a:br>
              <a:rPr lang="en-US" sz="6600" i="1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r>
              <a:rPr lang="en-US" sz="66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Theme: </a:t>
            </a: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Vengeance</a:t>
            </a: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/>
            </a:r>
            <a:br>
              <a:rPr lang="en-US" sz="60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endParaRPr lang="en-US" sz="6600" i="1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600" dirty="0" smtClean="0">
                <a:latin typeface="Comic Sans MS" pitchFamily="66" charset="0"/>
              </a:rPr>
              <a:t>Poseidon and Odysseus are the most noticeable representatives of the theme of vengeance.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600" dirty="0" smtClean="0">
                <a:latin typeface="Comic Sans MS" pitchFamily="66" charset="0"/>
              </a:rPr>
              <a:t>In order to escape from the cave of </a:t>
            </a:r>
            <a:r>
              <a:rPr lang="en-US" sz="3600" dirty="0" err="1" smtClean="0">
                <a:latin typeface="Comic Sans MS" pitchFamily="66" charset="0"/>
              </a:rPr>
              <a:t>Polyphemus</a:t>
            </a:r>
            <a:r>
              <a:rPr lang="en-US" sz="3600" dirty="0" smtClean="0">
                <a:latin typeface="Comic Sans MS" pitchFamily="66" charset="0"/>
              </a:rPr>
              <a:t>, Odysseus blinds the   one-eyed giant (Book 9).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600" dirty="0" smtClean="0">
                <a:latin typeface="Comic Sans MS" pitchFamily="66" charset="0"/>
              </a:rPr>
              <a:t>Unfortunately, the Cyclops is the sea god Poseidon’s son; Odysseus now has a fearsome enemy.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457200" y="1524000"/>
            <a:ext cx="838200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3200" b="1">
              <a:latin typeface="Comic Sans MS" pitchFamily="66" charset="0"/>
            </a:endParaRP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40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5400" u="sng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Book 9 </a:t>
            </a:r>
            <a:r>
              <a:rPr lang="en-US" sz="5400" u="sng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 Characters</a:t>
            </a:r>
            <a:r>
              <a:rPr lang="en-US" sz="4000" u="sng" dirty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4000" u="sng" dirty="0">
                <a:solidFill>
                  <a:schemeClr val="accent1">
                    <a:satMod val="150000"/>
                  </a:schemeClr>
                </a:solidFill>
              </a:rPr>
            </a:br>
            <a:endParaRPr lang="en-US" sz="4000" u="sng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371600"/>
            <a:ext cx="8540750" cy="5486400"/>
          </a:xfrm>
        </p:spPr>
        <p:txBody>
          <a:bodyPr rtlCol="0">
            <a:normAutofit fontScale="925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u="sng" dirty="0" smtClean="0">
                <a:latin typeface="Comic Sans MS" pitchFamily="66" charset="0"/>
              </a:rPr>
              <a:t>Odysseus</a:t>
            </a:r>
            <a:r>
              <a:rPr lang="en-US" sz="3500" dirty="0" smtClean="0">
                <a:latin typeface="Comic Sans MS" pitchFamily="66" charset="0"/>
              </a:rPr>
              <a:t>-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Comic Sans MS" pitchFamily="66" charset="0"/>
              </a:rPr>
              <a:t>  The </a:t>
            </a:r>
            <a:r>
              <a:rPr lang="en-US" dirty="0">
                <a:latin typeface="Comic Sans MS" pitchFamily="66" charset="0"/>
              </a:rPr>
              <a:t>protagonist of </a:t>
            </a:r>
            <a:r>
              <a:rPr lang="en-US" i="1" dirty="0" smtClean="0">
                <a:latin typeface="Comic Sans MS" pitchFamily="66" charset="0"/>
              </a:rPr>
              <a:t>The </a:t>
            </a:r>
            <a:r>
              <a:rPr lang="en-US" i="1" dirty="0">
                <a:latin typeface="Comic Sans MS" pitchFamily="66" charset="0"/>
              </a:rPr>
              <a:t>Odyssey.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He is a </a:t>
            </a:r>
            <a:r>
              <a:rPr lang="en-US" dirty="0">
                <a:latin typeface="Comic Sans MS" pitchFamily="66" charset="0"/>
              </a:rPr>
              <a:t>strong and courageous warrior but is mostly known for his </a:t>
            </a:r>
            <a:r>
              <a:rPr lang="en-US" dirty="0" smtClean="0">
                <a:latin typeface="Comic Sans MS" pitchFamily="66" charset="0"/>
              </a:rPr>
              <a:t>wisdom and quick thinking.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dirty="0" smtClean="0">
                <a:latin typeface="Comic Sans MS" pitchFamily="66" charset="0"/>
              </a:rPr>
              <a:t>He </a:t>
            </a:r>
            <a:r>
              <a:rPr lang="en-US" sz="3200" dirty="0">
                <a:latin typeface="Comic Sans MS" pitchFamily="66" charset="0"/>
              </a:rPr>
              <a:t>is a favorite of the goddess Athena, who often sends him divine </a:t>
            </a:r>
            <a:r>
              <a:rPr lang="en-US" sz="3200" dirty="0" smtClean="0">
                <a:latin typeface="Comic Sans MS" pitchFamily="66" charset="0"/>
              </a:rPr>
              <a:t>aid.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dirty="0" smtClean="0">
                <a:latin typeface="Comic Sans MS" pitchFamily="66" charset="0"/>
              </a:rPr>
              <a:t>He is the </a:t>
            </a:r>
            <a:r>
              <a:rPr lang="en-US" sz="3200" dirty="0">
                <a:latin typeface="Comic Sans MS" pitchFamily="66" charset="0"/>
              </a:rPr>
              <a:t>bitter enemy of </a:t>
            </a:r>
            <a:r>
              <a:rPr lang="en-US" sz="3200" dirty="0" smtClean="0">
                <a:latin typeface="Comic Sans MS" pitchFamily="66" charset="0"/>
              </a:rPr>
              <a:t>Poseidon (antagonist), </a:t>
            </a:r>
            <a:r>
              <a:rPr lang="en-US" sz="3200" dirty="0">
                <a:latin typeface="Comic Sans MS" pitchFamily="66" charset="0"/>
              </a:rPr>
              <a:t>who </a:t>
            </a:r>
            <a:r>
              <a:rPr lang="en-US" sz="3200" dirty="0" smtClean="0">
                <a:latin typeface="Comic Sans MS" pitchFamily="66" charset="0"/>
              </a:rPr>
              <a:t>dislikes Odysseus because Odysseus blinds Poseidon's son </a:t>
            </a:r>
            <a:r>
              <a:rPr lang="en-US" sz="3200" dirty="0" err="1" smtClean="0">
                <a:latin typeface="Comic Sans MS" pitchFamily="66" charset="0"/>
              </a:rPr>
              <a:t>Polyphemus</a:t>
            </a:r>
            <a:r>
              <a:rPr lang="en-US" sz="3200" dirty="0" smtClean="0">
                <a:latin typeface="Comic Sans MS" pitchFamily="66" charset="0"/>
              </a:rPr>
              <a:t>.  </a:t>
            </a:r>
            <a:endParaRPr lang="en-US" sz="3200" dirty="0">
              <a:latin typeface="Comic Sans MS" pitchFamily="66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1746-2178 © Image Asset Management Ltd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81000"/>
            <a:ext cx="15938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u="sng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Book 9 Characters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600200"/>
            <a:ext cx="8382000" cy="5257800"/>
          </a:xfrm>
        </p:spPr>
        <p:txBody>
          <a:bodyPr/>
          <a:lstStyle/>
          <a:p>
            <a:pPr eaLnBrk="1" hangingPunct="1"/>
            <a:r>
              <a:rPr lang="en-US" u="sng" smtClean="0">
                <a:latin typeface="Comic Sans MS" pitchFamily="66" charset="0"/>
              </a:rPr>
              <a:t>Calypso-</a:t>
            </a:r>
            <a:r>
              <a:rPr lang="en-US" smtClean="0">
                <a:latin typeface="Comic Sans MS" pitchFamily="66" charset="0"/>
              </a:rPr>
              <a:t> The beautiful nymph who falls in love with Odysseus when he lands on her island. She holds him prisoner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Comic Sans MS" pitchFamily="66" charset="0"/>
              </a:rPr>
              <a:t>  for seven years.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u="sng" smtClean="0">
                <a:latin typeface="Comic Sans MS" pitchFamily="66" charset="0"/>
              </a:rPr>
              <a:t>Alcinous</a:t>
            </a:r>
            <a:r>
              <a:rPr lang="en-US" smtClean="0">
                <a:latin typeface="Comic Sans MS" pitchFamily="66" charset="0"/>
              </a:rPr>
              <a:t>- King of the Phaeacians,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>
                <a:latin typeface="Comic Sans MS" pitchFamily="66" charset="0"/>
              </a:rPr>
              <a:t>   he welcomes Odysseus on his island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>
                <a:latin typeface="Comic Sans MS" pitchFamily="66" charset="0"/>
              </a:rPr>
              <a:t>   and hears the story of Odysseus’ wanderings and provides him with safe passage back to Ithaca.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u="sng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  <p:pic>
        <p:nvPicPr>
          <p:cNvPr id="5" name="Picture 4" descr="http://homepage.mac.com/cparada/GML/000Images/cim/calypso3-43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590800"/>
            <a:ext cx="152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cwagner01\Local Settings\Temporary Internet Files\Content.IE5\QTBJXXIP\MCj041607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352800"/>
            <a:ext cx="26352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u="sng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Book 9 Characters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smtClean="0">
                <a:latin typeface="Comic Sans MS" pitchFamily="66" charset="0"/>
              </a:rPr>
              <a:t>Laertes-</a:t>
            </a:r>
            <a:r>
              <a:rPr lang="en-US" smtClean="0">
                <a:latin typeface="Comic Sans MS" pitchFamily="66" charset="0"/>
              </a:rPr>
              <a:t>(mentioned)  Odysseus’ father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u="sng" smtClean="0">
                <a:latin typeface="Comic Sans MS" pitchFamily="66" charset="0"/>
              </a:rPr>
              <a:t>Circe- </a:t>
            </a:r>
            <a:r>
              <a:rPr lang="en-US" smtClean="0">
                <a:latin typeface="Comic Sans MS" pitchFamily="66" charset="0"/>
              </a:rPr>
              <a:t>a goddess and enchantress who lives on the island of Aeaea.  She changes Odysseus’ men into pigs because of their rude behavior.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u="sng" smtClean="0">
                <a:latin typeface="Comic Sans MS" pitchFamily="66" charset="0"/>
              </a:rPr>
              <a:t>Zeus</a:t>
            </a:r>
            <a:r>
              <a:rPr lang="en-US" smtClean="0">
                <a:latin typeface="Comic Sans MS" pitchFamily="66" charset="0"/>
              </a:rPr>
              <a:t>- King of gods and men, he sometimes helps Odysseus or permits Athena to help him.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152400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u="sng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Book 9 Characters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u="sng" smtClean="0">
                <a:latin typeface="Comic Sans MS" pitchFamily="66" charset="0"/>
              </a:rPr>
              <a:t>Athena</a:t>
            </a:r>
            <a:r>
              <a:rPr lang="en-US" smtClean="0">
                <a:latin typeface="Comic Sans MS" pitchFamily="66" charset="0"/>
              </a:rPr>
              <a:t>- Daughter of Zeus and goddess of wisdom &amp; war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Comic Sans MS" pitchFamily="66" charset="0"/>
              </a:rPr>
              <a:t>She assists Odysseus and Telemachus with divine powers throughout the epic.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Comic Sans MS" pitchFamily="66" charset="0"/>
              </a:rPr>
              <a:t>She often appears in disguise as Mentor, an old friend of Odysseus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u="sng" smtClean="0"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u="sng" smtClean="0">
                <a:latin typeface="Comic Sans MS" pitchFamily="66" charset="0"/>
              </a:rPr>
              <a:t>Apollo- </a:t>
            </a:r>
            <a:r>
              <a:rPr lang="en-US" sz="3200" smtClean="0">
                <a:latin typeface="Comic Sans MS" pitchFamily="66" charset="0"/>
              </a:rPr>
              <a:t>Son of Zeus and god of the sun, music, poetry, prophecy &amp; medicine</a:t>
            </a:r>
          </a:p>
          <a:p>
            <a:pPr eaLnBrk="1" hangingPunct="1">
              <a:buFont typeface="Wingdings 2" pitchFamily="18" charset="2"/>
              <a:buNone/>
            </a:pPr>
            <a:endParaRPr lang="en-US" sz="6000" smtClean="0">
              <a:latin typeface="Comic Sans MS" pitchFamily="66" charset="0"/>
            </a:endParaRPr>
          </a:p>
        </p:txBody>
      </p:sp>
      <p:pic>
        <p:nvPicPr>
          <p:cNvPr id="5" name="Picture 4" descr="Apollo, the Sun god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19600"/>
            <a:ext cx="1143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Documents and Settings\cwagner01\Local Settings\Temporary Internet Files\Content.IE5\ISIDVKJH\MCBD07773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0"/>
            <a:ext cx="13716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Book 9 Characters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Comic Sans MS" pitchFamily="66" charset="0"/>
              </a:rPr>
              <a:t>Poseidon-</a:t>
            </a:r>
            <a:r>
              <a:rPr lang="en-US" smtClean="0">
                <a:latin typeface="Comic Sans MS" pitchFamily="66" charset="0"/>
              </a:rPr>
              <a:t>  the god of the sea, earthquakes &amp; horses.  Brother of Zeus, father of Polyphemus</a:t>
            </a:r>
          </a:p>
          <a:p>
            <a:pPr eaLnBrk="1" hangingPunct="1"/>
            <a:endParaRPr lang="en-US" smtClean="0">
              <a:latin typeface="Comic Sans MS" pitchFamily="66" charset="0"/>
            </a:endParaRPr>
          </a:p>
          <a:p>
            <a:pPr eaLnBrk="1" hangingPunct="1"/>
            <a:r>
              <a:rPr lang="en-US" smtClean="0">
                <a:latin typeface="Comic Sans MS" pitchFamily="66" charset="0"/>
              </a:rPr>
              <a:t> Polyphemus -the cyclops that battles Odysseus</a:t>
            </a:r>
            <a:r>
              <a:rPr lang="en-US" smtClean="0"/>
              <a:t>. 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5121" name="Picture 1" descr="C:\Documents and Settings\cwagner01\Local Settings\Temporary Internet Files\Content.IE5\D747SUCB\MCj04351370000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05600" y="1143000"/>
            <a:ext cx="2153720" cy="2743200"/>
          </a:xfrm>
          <a:prstGeom prst="rect">
            <a:avLst/>
          </a:prstGeom>
          <a:noFill/>
        </p:spPr>
      </p:pic>
      <p:pic>
        <p:nvPicPr>
          <p:cNvPr id="5122" name="Picture 2" descr="C:\Documents and Settings\cwagner01\Local Settings\Temporary Internet Files\Content.IE5\YXY54NQV\MCj04038930000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62400" y="4876800"/>
            <a:ext cx="1252092" cy="1295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:\Documents and Settings\cwagner01\Local Settings\Temporary Internet Files\Content.IE5\8ZK5KBOT\MCNA0096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95400"/>
            <a:ext cx="2667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28600"/>
            <a:ext cx="85407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Book 10 Characters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2286000"/>
            <a:ext cx="8839200" cy="4419600"/>
          </a:xfrm>
        </p:spPr>
        <p:txBody>
          <a:bodyPr/>
          <a:lstStyle/>
          <a:p>
            <a:pPr eaLnBrk="1" hangingPunct="1"/>
            <a:r>
              <a:rPr lang="en-US" sz="3600" u="sng" smtClean="0">
                <a:latin typeface="Comic Sans MS" pitchFamily="66" charset="0"/>
              </a:rPr>
              <a:t>Aeolus-</a:t>
            </a:r>
            <a:r>
              <a:rPr lang="en-US" sz="3600" smtClean="0">
                <a:latin typeface="Comic Sans MS" pitchFamily="66" charset="0"/>
              </a:rPr>
              <a:t>  the guardian of the winds </a:t>
            </a:r>
            <a:endParaRPr lang="en-US" sz="3600" b="1" u="sng" smtClean="0">
              <a:latin typeface="Comic Sans MS" pitchFamily="66" charset="0"/>
            </a:endParaRPr>
          </a:p>
          <a:p>
            <a:pPr eaLnBrk="1" hangingPunct="1"/>
            <a:endParaRPr lang="en-US" sz="3600" u="sng" smtClean="0">
              <a:latin typeface="Comic Sans MS" pitchFamily="66" charset="0"/>
            </a:endParaRPr>
          </a:p>
          <a:p>
            <a:pPr eaLnBrk="1" hangingPunct="1"/>
            <a:r>
              <a:rPr lang="en-US" sz="3600" u="sng" smtClean="0">
                <a:latin typeface="Comic Sans MS" pitchFamily="66" charset="0"/>
              </a:rPr>
              <a:t>Eurylochus-</a:t>
            </a:r>
            <a:r>
              <a:rPr lang="en-US" sz="3600" smtClean="0">
                <a:latin typeface="Comic Sans MS" pitchFamily="66" charset="0"/>
              </a:rPr>
              <a:t>a trusted officer of Odysseus</a:t>
            </a:r>
          </a:p>
          <a:p>
            <a:pPr eaLnBrk="1" hangingPunct="1">
              <a:buFont typeface="Wingdings 2" pitchFamily="18" charset="2"/>
              <a:buNone/>
            </a:pPr>
            <a:endParaRPr lang="en-US" sz="3600" smtClean="0">
              <a:latin typeface="Comic Sans MS" pitchFamily="66" charset="0"/>
            </a:endParaRPr>
          </a:p>
          <a:p>
            <a:pPr eaLnBrk="1" hangingPunct="1"/>
            <a:r>
              <a:rPr lang="en-US" sz="3600" u="sng" smtClean="0">
                <a:latin typeface="Comic Sans MS" pitchFamily="66" charset="0"/>
              </a:rPr>
              <a:t>Persephone</a:t>
            </a:r>
            <a:r>
              <a:rPr lang="en-US" sz="3600" smtClean="0">
                <a:latin typeface="Comic Sans MS" pitchFamily="66" charset="0"/>
              </a:rPr>
              <a:t>- wife of the ruler of the underworld- Hades</a:t>
            </a:r>
          </a:p>
          <a:p>
            <a:pPr eaLnBrk="1" hangingPunct="1">
              <a:buFont typeface="Wingdings 2" pitchFamily="18" charset="2"/>
              <a:buNone/>
            </a:pPr>
            <a:endParaRPr lang="en-US" sz="360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Book 10 Characters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Comic Sans MS" pitchFamily="66" charset="0"/>
              </a:rPr>
              <a:t>Hermes,</a:t>
            </a:r>
            <a:r>
              <a:rPr lang="en-US" smtClean="0">
                <a:latin typeface="Comic Sans MS" pitchFamily="66" charset="0"/>
              </a:rPr>
              <a:t> the messenger god, persuades Calypso to let Odysseus  leave her island</a:t>
            </a:r>
            <a:endParaRPr lang="en-US" u="sng" smtClean="0">
              <a:latin typeface="Comic Sans MS" pitchFamily="66" charset="0"/>
            </a:endParaRPr>
          </a:p>
          <a:p>
            <a:pPr eaLnBrk="1" hangingPunct="1"/>
            <a:endParaRPr lang="en-US" smtClean="0">
              <a:latin typeface="Comic Sans MS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/>
            <a:r>
              <a:rPr lang="en-US" u="sng" smtClean="0">
                <a:latin typeface="Comic Sans MS" pitchFamily="66" charset="0"/>
              </a:rPr>
              <a:t>Tiresias of Thebes-</a:t>
            </a:r>
            <a:r>
              <a:rPr lang="en-US" smtClean="0">
                <a:latin typeface="Comic Sans MS" pitchFamily="66" charset="0"/>
              </a:rPr>
              <a:t> a blind prophet whose spirit visits Odysseus in the underworld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4" name="Picture 2" descr="http://www.google.com/images?q=tbn:JHyEoZS4ocwJ:hermes.mse.jhu.edu:8008/hermesdocs/hermes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362200"/>
            <a:ext cx="14478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6" name="Picture 2" descr="C:\Documents and Settings\cwagner01\Local Settings\Temporary Internet Files\Content.IE5\YXY54NQV\MCj014058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5334000"/>
            <a:ext cx="12954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Epic Characteristics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omic Sans MS" pitchFamily="66" charset="0"/>
              </a:rPr>
              <a:t>The deeds of the hero are presented without favoritism, revealing his failings as well as his virtues. </a:t>
            </a: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The action, often in battle, reveals the more-than-human strength of the heroes as they engage in acts of heroism and courage. </a:t>
            </a:r>
          </a:p>
          <a:p>
            <a:pPr eaLnBrk="1" hangingPunct="1"/>
            <a:endParaRPr lang="en-US" smtClean="0"/>
          </a:p>
        </p:txBody>
      </p:sp>
      <p:pic>
        <p:nvPicPr>
          <p:cNvPr id="68611" name="Picture 3" descr="C:\Documents and Settings\cwagner01\Local Settings\Temporary Internet Files\Content.IE5\YXY54NQV\MCj041494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9725" y="0"/>
            <a:ext cx="2454275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0"/>
            <a:ext cx="85407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Book 12 Characters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752600"/>
            <a:ext cx="8842375" cy="4724400"/>
          </a:xfrm>
        </p:spPr>
        <p:txBody>
          <a:bodyPr/>
          <a:lstStyle/>
          <a:p>
            <a:pPr eaLnBrk="1" hangingPunct="1"/>
            <a:r>
              <a:rPr lang="en-US" u="sng" smtClean="0">
                <a:latin typeface="Comic Sans MS" pitchFamily="66" charset="0"/>
              </a:rPr>
              <a:t>Sirens</a:t>
            </a:r>
            <a:r>
              <a:rPr lang="en-US" smtClean="0">
                <a:latin typeface="Comic Sans MS" pitchFamily="66" charset="0"/>
              </a:rPr>
              <a:t>- creatures, part woman and part bird whose songs lure sailors to their death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/>
            <a:r>
              <a:rPr lang="en-US" u="sng" smtClean="0">
                <a:latin typeface="Comic Sans MS" pitchFamily="66" charset="0"/>
              </a:rPr>
              <a:t>Scylla</a:t>
            </a:r>
            <a:r>
              <a:rPr lang="en-US" smtClean="0">
                <a:latin typeface="Comic Sans MS" pitchFamily="66" charset="0"/>
              </a:rPr>
              <a:t>- 6-headed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Comic Sans MS" pitchFamily="66" charset="0"/>
              </a:rPr>
              <a:t>  sea monster who eats sailors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/>
            <a:r>
              <a:rPr lang="en-US" u="sng" smtClean="0">
                <a:latin typeface="Comic Sans MS" pitchFamily="66" charset="0"/>
              </a:rPr>
              <a:t>Charybdis-</a:t>
            </a:r>
            <a:r>
              <a:rPr lang="en-US" smtClean="0">
                <a:latin typeface="Comic Sans MS" pitchFamily="66" charset="0"/>
              </a:rPr>
              <a:t> a dangerous whirlpool personified as a female sea monster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4" name="Picture 3" descr="http://www.mythweb.com/odyssey/media/chom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743200"/>
            <a:ext cx="2590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Book 12 Characters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u="sng" smtClean="0">
                <a:latin typeface="Comic Sans MS" pitchFamily="66" charset="0"/>
              </a:rPr>
              <a:t>Helios</a:t>
            </a:r>
            <a:r>
              <a:rPr lang="en-US" sz="3600" smtClean="0">
                <a:latin typeface="Comic Sans MS" pitchFamily="66" charset="0"/>
              </a:rPr>
              <a:t>- the sun god </a:t>
            </a:r>
          </a:p>
          <a:p>
            <a:pPr eaLnBrk="1" hangingPunct="1">
              <a:buFont typeface="Wingdings 2" pitchFamily="18" charset="2"/>
              <a:buNone/>
            </a:pPr>
            <a:endParaRPr lang="en-US" sz="3600" smtClean="0">
              <a:latin typeface="Comic Sans MS" pitchFamily="66" charset="0"/>
            </a:endParaRPr>
          </a:p>
          <a:p>
            <a:pPr eaLnBrk="1" hangingPunct="1"/>
            <a:r>
              <a:rPr lang="en-US" sz="3600" u="sng" smtClean="0">
                <a:latin typeface="Comic Sans MS" pitchFamily="66" charset="0"/>
              </a:rPr>
              <a:t>Laestrygones-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smtClean="0">
                <a:latin typeface="Comic Sans MS" pitchFamily="66" charset="0"/>
              </a:rPr>
              <a:t>  cannibals on a distant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smtClean="0">
                <a:latin typeface="Comic Sans MS" pitchFamily="66" charset="0"/>
              </a:rPr>
              <a:t>  island</a:t>
            </a:r>
          </a:p>
          <a:p>
            <a:pPr eaLnBrk="1" hangingPunct="1"/>
            <a:endParaRPr lang="en-US" sz="3600" smtClean="0">
              <a:latin typeface="Comic Sans MS" pitchFamily="66" charset="0"/>
            </a:endParaRPr>
          </a:p>
          <a:p>
            <a:pPr eaLnBrk="1" hangingPunct="1"/>
            <a:endParaRPr lang="en-US" smtClean="0"/>
          </a:p>
        </p:txBody>
      </p:sp>
      <p:pic>
        <p:nvPicPr>
          <p:cNvPr id="5" name="Picture 4" descr="http://www.rbhs208.org/LITFINAL/heliosf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752600"/>
            <a:ext cx="2057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Books </a:t>
            </a:r>
            <a:r>
              <a:rPr lang="en-US" u="sng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21-23</a:t>
            </a:r>
            <a:endParaRPr lang="en-US" u="sng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u="sng" smtClean="0">
                <a:latin typeface="Comic Sans MS" pitchFamily="66" charset="0"/>
              </a:rPr>
              <a:t>Antinous</a:t>
            </a:r>
            <a:r>
              <a:rPr lang="en-US" sz="3600" smtClean="0">
                <a:latin typeface="Comic Sans MS" pitchFamily="66" charset="0"/>
              </a:rPr>
              <a:t>- a suitor of Penelope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36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u="sng" smtClean="0">
                <a:latin typeface="Comic Sans MS" pitchFamily="66" charset="0"/>
              </a:rPr>
              <a:t>Eyrymachus</a:t>
            </a:r>
            <a:r>
              <a:rPr lang="en-US" sz="3600" smtClean="0">
                <a:latin typeface="Comic Sans MS" pitchFamily="66" charset="0"/>
              </a:rPr>
              <a:t>- a suitor of Penelope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3600" smtClean="0"/>
          </a:p>
        </p:txBody>
      </p:sp>
      <p:pic>
        <p:nvPicPr>
          <p:cNvPr id="8193" name="Picture 1" descr="C:\Documents and Settings\cwagner01\Local Settings\Temporary Internet Files\Content.IE5\D747SUCB\MCj028086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505200"/>
            <a:ext cx="1970088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Books 21-23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91440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smtClean="0">
                <a:latin typeface="Comic Sans MS" pitchFamily="66" charset="0"/>
              </a:rPr>
              <a:t>Telemachus- </a:t>
            </a:r>
            <a:r>
              <a:rPr lang="en-US" smtClean="0">
                <a:latin typeface="Comic Sans MS" pitchFamily="66" charset="0"/>
              </a:rPr>
              <a:t>Odysseus and Penelope’s son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u="sng" smtClean="0">
                <a:latin typeface="Comic Sans MS" pitchFamily="66" charset="0"/>
              </a:rPr>
              <a:t>Eumaeus</a:t>
            </a:r>
            <a:r>
              <a:rPr lang="en-US" smtClean="0">
                <a:latin typeface="Comic Sans MS" pitchFamily="66" charset="0"/>
              </a:rPr>
              <a:t>- A servant in Odysseus’ house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u="sng" smtClean="0">
                <a:latin typeface="Comic Sans MS" pitchFamily="66" charset="0"/>
              </a:rPr>
              <a:t>Philoetius</a:t>
            </a:r>
            <a:r>
              <a:rPr lang="en-US" smtClean="0">
                <a:latin typeface="Comic Sans MS" pitchFamily="66" charset="0"/>
              </a:rPr>
              <a:t>- A servant in Odysseus’ house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u="sng" smtClean="0">
                <a:latin typeface="Comic Sans MS" pitchFamily="66" charset="0"/>
              </a:rPr>
              <a:t>Eurycleai</a:t>
            </a:r>
            <a:r>
              <a:rPr lang="en-US" smtClean="0">
                <a:latin typeface="Comic Sans MS" pitchFamily="66" charset="0"/>
              </a:rPr>
              <a:t>- an old female servant, loyal to Odysseus</a:t>
            </a:r>
          </a:p>
          <a:p>
            <a:pPr eaLnBrk="1" hangingPunct="1"/>
            <a:endParaRPr lang="en-US" smtClean="0">
              <a:latin typeface="Comic Sans MS" pitchFamily="66" charset="0"/>
            </a:endParaRPr>
          </a:p>
        </p:txBody>
      </p:sp>
      <p:pic>
        <p:nvPicPr>
          <p:cNvPr id="58370" name="Picture 2" descr="C:\Documents and Settings\cwagner01\Local Settings\Temporary Internet Files\Content.IE5\10BDPPV7\MCj024055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190500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83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More Characteristics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>
                <a:latin typeface="Comic Sans MS" pitchFamily="66" charset="0"/>
              </a:rPr>
              <a:t>Attraction to the muse or other idol/god  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>
                <a:latin typeface="Comic Sans MS" pitchFamily="66" charset="0"/>
              </a:rPr>
              <a:t>Histories and descriptions of significant items (Trojan Horse) 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>
                <a:latin typeface="Comic Sans MS" pitchFamily="66" charset="0"/>
              </a:rPr>
              <a:t>Use of patronymics calling son by father's name “Laertes’ son" = Odysseus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>
                <a:latin typeface="Comic Sans MS" pitchFamily="66" charset="0"/>
              </a:rPr>
              <a:t>Long, formal speeches by important characters </a:t>
            </a:r>
          </a:p>
          <a:p>
            <a:pPr eaLnBrk="1" hangingPunct="1">
              <a:lnSpc>
                <a:spcPct val="150000"/>
              </a:lnSpc>
            </a:pPr>
            <a:endParaRPr lang="en-US" smtClean="0"/>
          </a:p>
        </p:txBody>
      </p:sp>
      <p:pic>
        <p:nvPicPr>
          <p:cNvPr id="71681" name="Picture 1" descr="C:\Documents and Settings\cwagner01\Local Settings\Temporary Internet Files\Content.IE5\ISIDVKJH\MCj029036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9718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More Characteristics continued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Journey to the underworld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/>
            <a:r>
              <a:rPr lang="en-US" smtClean="0">
                <a:latin typeface="Comic Sans MS" pitchFamily="66" charset="0"/>
              </a:rPr>
              <a:t>The setting covers several nations, the whole world, or even the universe.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/>
            <a:r>
              <a:rPr lang="en-US" smtClean="0">
                <a:latin typeface="Comic Sans MS" pitchFamily="66" charset="0"/>
              </a:rPr>
              <a:t>The episodes, even though they may be fictional, provide an explanation for some of the circumstances or events in the history of a nation or people .</a:t>
            </a:r>
          </a:p>
          <a:p>
            <a:pPr eaLnBrk="1" hangingPunct="1"/>
            <a:endParaRPr lang="en-US" smtClean="0"/>
          </a:p>
        </p:txBody>
      </p:sp>
      <p:pic>
        <p:nvPicPr>
          <p:cNvPr id="69634" name="Picture 2" descr="C:\Documents and Settings\cwagner01\Local Settings\Temporary Internet Files\Content.IE5\ZP0CTJ7X\MCj019602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295400"/>
            <a:ext cx="1504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/>
            </a:r>
            <a:br>
              <a:rPr lang="en-US" sz="48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Even More Characteristics</a:t>
            </a:r>
            <a:br>
              <a:rPr lang="en-US" sz="48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endParaRPr lang="en-US" sz="4800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omic Sans MS" pitchFamily="66" charset="0"/>
              </a:rPr>
              <a:t>The gods and lesser divinities play an active role in the outcome of actions.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smtClean="0">
                <a:latin typeface="Comic Sans MS" pitchFamily="66" charset="0"/>
              </a:rPr>
              <a:t> </a:t>
            </a: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All of the various             adventures relates in some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smtClean="0">
                <a:latin typeface="Comic Sans MS" pitchFamily="66" charset="0"/>
              </a:rPr>
              <a:t>  way to the central theme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5" name="Picture 4" descr="http://www.mythweb.com/odyssey/media/cyclop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048000"/>
            <a:ext cx="1905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/>
            </a:r>
            <a:br>
              <a:rPr lang="en-US" sz="48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Examples: </a:t>
            </a:r>
            <a:br>
              <a:rPr lang="en-US" sz="48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endParaRPr lang="en-US" sz="4800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74825"/>
            <a:ext cx="8305800" cy="5083175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Homer- </a:t>
            </a:r>
            <a:r>
              <a:rPr lang="en-US" sz="4800" i="1" smtClean="0">
                <a:latin typeface="Comic Sans MS" pitchFamily="66" charset="0"/>
              </a:rPr>
              <a:t>Iliad</a:t>
            </a:r>
            <a:r>
              <a:rPr lang="en-US" sz="4800" smtClean="0">
                <a:latin typeface="Comic Sans MS" pitchFamily="66" charset="0"/>
              </a:rPr>
              <a:t> </a:t>
            </a:r>
          </a:p>
          <a:p>
            <a:pPr eaLnBrk="1" hangingPunct="1"/>
            <a:r>
              <a:rPr lang="en-US" sz="4800" smtClean="0">
                <a:latin typeface="Comic Sans MS" pitchFamily="66" charset="0"/>
              </a:rPr>
              <a:t>Homer- </a:t>
            </a:r>
            <a:r>
              <a:rPr lang="en-US" sz="4800" i="1" smtClean="0">
                <a:latin typeface="Comic Sans MS" pitchFamily="66" charset="0"/>
              </a:rPr>
              <a:t>Odyssey</a:t>
            </a:r>
            <a:r>
              <a:rPr lang="en-US" sz="4800" smtClean="0">
                <a:latin typeface="Comic Sans MS" pitchFamily="66" charset="0"/>
              </a:rPr>
              <a:t> </a:t>
            </a:r>
          </a:p>
          <a:p>
            <a:pPr eaLnBrk="1" hangingPunct="1"/>
            <a:endParaRPr lang="en-US" sz="4800" smtClean="0">
              <a:latin typeface="Comic Sans MS" pitchFamily="66" charset="0"/>
            </a:endParaRPr>
          </a:p>
        </p:txBody>
      </p:sp>
      <p:pic>
        <p:nvPicPr>
          <p:cNvPr id="70660" name="Picture 4" descr="map of the Odysseus' Journe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429000"/>
            <a:ext cx="57150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-838200"/>
            <a:ext cx="9525000" cy="1676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/>
            </a:r>
            <a:br>
              <a:rPr lang="en-US" sz="44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/>
            </a:r>
            <a:br>
              <a:rPr lang="en-US" sz="44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/>
            </a:r>
            <a:br>
              <a:rPr lang="en-US" sz="44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Elements of an Epic HERO</a:t>
            </a:r>
            <a:br>
              <a:rPr lang="en-US" sz="44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endParaRPr lang="en-US" sz="4400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74825"/>
            <a:ext cx="7010400" cy="4625975"/>
          </a:xfrm>
        </p:spPr>
        <p:txBody>
          <a:bodyPr rtlCol="0">
            <a:normAutofit lnSpcReduction="10000"/>
          </a:bodyPr>
          <a:lstStyle/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Comic Sans MS" pitchFamily="66" charset="0"/>
              </a:rPr>
              <a:t>Supernatural abilities or qualities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latin typeface="Comic Sans MS" pitchFamily="66" charset="0"/>
            </a:endParaRP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Comic Sans MS" pitchFamily="66" charset="0"/>
              </a:rPr>
              <a:t>On a quest/journey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latin typeface="Comic Sans MS" pitchFamily="66" charset="0"/>
            </a:endParaRP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Comic Sans MS" pitchFamily="66" charset="0"/>
              </a:rPr>
              <a:t>Hero is tested often to prove he is worthy 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latin typeface="Comic Sans MS" pitchFamily="66" charset="0"/>
            </a:endParaRP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Comic Sans MS" pitchFamily="66" charset="0"/>
              </a:rPr>
              <a:t>Help from mythical people or creatures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Comic Sans MS" pitchFamily="66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86022" name="Picture 6" descr="Animation Medusa and Minotaur Fighting over Knigh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905000"/>
            <a:ext cx="2362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More Elements of a HERO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5334000"/>
          </a:xfrm>
        </p:spPr>
        <p:txBody>
          <a:bodyPr rtlCol="0">
            <a:normAutofit/>
          </a:bodyPr>
          <a:lstStyle/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3000" dirty="0" smtClean="0">
                <a:latin typeface="Comic Sans MS" pitchFamily="66" charset="0"/>
              </a:rPr>
              <a:t>Travels to the supernatural world that most humans cannot get to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endParaRPr lang="en-US" sz="3000" dirty="0" smtClean="0">
              <a:latin typeface="Comic Sans MS" pitchFamily="66" charset="0"/>
            </a:endParaRP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3000" dirty="0" smtClean="0">
                <a:latin typeface="Comic Sans MS" pitchFamily="66" charset="0"/>
              </a:rPr>
              <a:t>The hero must get to a very LOW point where he is about to give up the quest.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endParaRPr lang="en-US" sz="3000" dirty="0" smtClean="0">
              <a:latin typeface="Comic Sans MS" pitchFamily="66" charset="0"/>
            </a:endParaRP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3000" dirty="0" smtClean="0">
                <a:latin typeface="Comic Sans MS" pitchFamily="66" charset="0"/>
              </a:rPr>
              <a:t>Goes through a “resurrection” &amp; gets the strength to continue with renewed spirit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endParaRPr lang="en-US" sz="3000" dirty="0" smtClean="0">
              <a:latin typeface="Comic Sans MS" pitchFamily="66" charset="0"/>
            </a:endParaRP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3000" dirty="0" smtClean="0">
                <a:latin typeface="Comic Sans MS" pitchFamily="66" charset="0"/>
              </a:rPr>
              <a:t>Regains his rightful place ( as KING etc.)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000" dirty="0" smtClean="0">
              <a:latin typeface="Comic Sans MS" pitchFamily="66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845</TotalTime>
  <Words>1262</Words>
  <Application>Microsoft Office PowerPoint</Application>
  <PresentationFormat>On-screen Show (4:3)</PresentationFormat>
  <Paragraphs>227</Paragraphs>
  <Slides>33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Module</vt:lpstr>
      <vt:lpstr>Epic Poetry/Epic Hero </vt:lpstr>
      <vt:lpstr>What is an Epic?</vt:lpstr>
      <vt:lpstr>Epic Characteristics</vt:lpstr>
      <vt:lpstr>More Characteristics</vt:lpstr>
      <vt:lpstr>More Characteristics continued</vt:lpstr>
      <vt:lpstr> Even More Characteristics </vt:lpstr>
      <vt:lpstr> Examples:  </vt:lpstr>
      <vt:lpstr>   Elements of an Epic HERO </vt:lpstr>
      <vt:lpstr>More Elements of a HERO</vt:lpstr>
      <vt:lpstr>The Odyssey</vt:lpstr>
      <vt:lpstr>Homer</vt:lpstr>
      <vt:lpstr>The Iliad</vt:lpstr>
      <vt:lpstr>The Trojan Horse</vt:lpstr>
      <vt:lpstr>The Trojan War</vt:lpstr>
      <vt:lpstr>The Odyssey</vt:lpstr>
      <vt:lpstr>The Odyssey</vt:lpstr>
      <vt:lpstr>The Odyssey</vt:lpstr>
      <vt:lpstr>   Theme:Pride and Honor </vt:lpstr>
      <vt:lpstr>Theme: Temptation</vt:lpstr>
      <vt:lpstr> Theme: Loyalty </vt:lpstr>
      <vt:lpstr> Theme: Perseverance </vt:lpstr>
      <vt:lpstr>  Theme: Vengeance  </vt:lpstr>
      <vt:lpstr> Book 9  Characters </vt:lpstr>
      <vt:lpstr>Book 9 Characters</vt:lpstr>
      <vt:lpstr>Book 9 Characters</vt:lpstr>
      <vt:lpstr>Book 9 Characters</vt:lpstr>
      <vt:lpstr>Book 9 Characters</vt:lpstr>
      <vt:lpstr>Book 10 Characters</vt:lpstr>
      <vt:lpstr>Book 10 Characters</vt:lpstr>
      <vt:lpstr>Book 12 Characters</vt:lpstr>
      <vt:lpstr>Book 12 Characters</vt:lpstr>
      <vt:lpstr>Books 21-23</vt:lpstr>
      <vt:lpstr>Books 21-23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Odyssey</dc:title>
  <dc:creator>Wagners</dc:creator>
  <cp:lastModifiedBy>CVS</cp:lastModifiedBy>
  <cp:revision>66</cp:revision>
  <dcterms:created xsi:type="dcterms:W3CDTF">2007-01-29T22:17:44Z</dcterms:created>
  <dcterms:modified xsi:type="dcterms:W3CDTF">2011-02-08T19:49:42Z</dcterms:modified>
</cp:coreProperties>
</file>