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77" r:id="rId11"/>
    <p:sldId id="266" r:id="rId12"/>
    <p:sldId id="265" r:id="rId13"/>
    <p:sldId id="267" r:id="rId14"/>
    <p:sldId id="274" r:id="rId15"/>
    <p:sldId id="275" r:id="rId16"/>
    <p:sldId id="276" r:id="rId17"/>
    <p:sldId id="272" r:id="rId18"/>
    <p:sldId id="285" r:id="rId19"/>
    <p:sldId id="286" r:id="rId20"/>
    <p:sldId id="287" r:id="rId21"/>
    <p:sldId id="288" r:id="rId22"/>
    <p:sldId id="281" r:id="rId23"/>
    <p:sldId id="282" r:id="rId24"/>
    <p:sldId id="283" r:id="rId25"/>
    <p:sldId id="284" r:id="rId26"/>
    <p:sldId id="279" r:id="rId27"/>
    <p:sldId id="280"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0929"/>
  </p:normalViewPr>
  <p:slideViewPr>
    <p:cSldViewPr>
      <p:cViewPr varScale="1">
        <p:scale>
          <a:sx n="64" d="100"/>
          <a:sy n="64" d="100"/>
        </p:scale>
        <p:origin x="-15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8EE929-3192-4775-A2ED-71FCEE902B3F}" type="datetimeFigureOut">
              <a:rPr lang="en-US" smtClean="0"/>
              <a:pPr/>
              <a:t>1/20/2014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613CFB-71D9-4BE0-873A-69B2C395A95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descr="Canvas"/>
          <p:cNvSpPr>
            <a:spLocks noChangeArrowheads="1"/>
          </p:cNvSpPr>
          <p:nvPr/>
        </p:nvSpPr>
        <p:spPr bwMode="white">
          <a:xfrm>
            <a:off x="528638" y="201613"/>
            <a:ext cx="8397875" cy="6467475"/>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lgn="ctr"/>
            <a:endParaRPr kumimoji="1" lang="en-US"/>
          </a:p>
        </p:txBody>
      </p:sp>
      <p:pic>
        <p:nvPicPr>
          <p:cNvPr id="4099" name="Picture 3" descr="A:\minispir.GIF"/>
          <p:cNvPicPr>
            <a:picLocks noChangeAspect="1" noChangeArrowheads="1"/>
          </p:cNvPicPr>
          <p:nvPr/>
        </p:nvPicPr>
        <p:blipFill>
          <a:blip r:embed="rId3" cstate="print"/>
          <a:srcRect/>
          <a:stretch>
            <a:fillRect/>
          </a:stretch>
        </p:blipFill>
        <p:spPr bwMode="ltGray">
          <a:xfrm>
            <a:off x="0" y="50800"/>
            <a:ext cx="1181100" cy="4286250"/>
          </a:xfrm>
          <a:prstGeom prst="rect">
            <a:avLst/>
          </a:prstGeom>
          <a:noFill/>
        </p:spPr>
      </p:pic>
      <p:sp>
        <p:nvSpPr>
          <p:cNvPr id="4100" name="Rectangle 4" descr="Canvas"/>
          <p:cNvSpPr>
            <a:spLocks noChangeArrowheads="1"/>
          </p:cNvSpPr>
          <p:nvPr/>
        </p:nvSpPr>
        <p:spPr bwMode="white">
          <a:xfrm>
            <a:off x="596900" y="4130675"/>
            <a:ext cx="1041400" cy="45720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pPr algn="ctr"/>
            <a:endParaRPr kumimoji="1" lang="en-US"/>
          </a:p>
        </p:txBody>
      </p:sp>
      <p:pic>
        <p:nvPicPr>
          <p:cNvPr id="4101" name="Picture 5" descr="A:\minispir.GIF"/>
          <p:cNvPicPr>
            <a:picLocks noChangeAspect="1" noChangeArrowheads="1"/>
          </p:cNvPicPr>
          <p:nvPr/>
        </p:nvPicPr>
        <p:blipFill>
          <a:blip r:embed="rId3" cstate="print"/>
          <a:srcRect t="39999"/>
          <a:stretch>
            <a:fillRect/>
          </a:stretch>
        </p:blipFill>
        <p:spPr bwMode="ltGray">
          <a:xfrm>
            <a:off x="0" y="4222750"/>
            <a:ext cx="1181100" cy="2571750"/>
          </a:xfrm>
          <a:prstGeom prst="rect">
            <a:avLst/>
          </a:prstGeom>
          <a:noFill/>
        </p:spPr>
      </p:pic>
      <p:sp>
        <p:nvSpPr>
          <p:cNvPr id="4102" name="Rectangle 6"/>
          <p:cNvSpPr>
            <a:spLocks noGrp="1" noChangeArrowheads="1"/>
          </p:cNvSpPr>
          <p:nvPr>
            <p:ph type="ctrTitle"/>
          </p:nvPr>
        </p:nvSpPr>
        <p:spPr>
          <a:xfrm>
            <a:off x="914400" y="2057400"/>
            <a:ext cx="7721600" cy="1143000"/>
          </a:xfrm>
        </p:spPr>
        <p:txBody>
          <a:bodyPr/>
          <a:lstStyle>
            <a:lvl1pPr>
              <a:defRPr/>
            </a:lvl1pPr>
          </a:lstStyle>
          <a:p>
            <a:r>
              <a:rPr lang="en-US"/>
              <a:t>Click to edit Master title style</a:t>
            </a:r>
          </a:p>
        </p:txBody>
      </p:sp>
      <p:sp>
        <p:nvSpPr>
          <p:cNvPr id="4103"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a:t>Click to edit Master subtitle style</a:t>
            </a:r>
          </a:p>
        </p:txBody>
      </p:sp>
      <p:sp>
        <p:nvSpPr>
          <p:cNvPr id="4104" name="Rectangle 8"/>
          <p:cNvSpPr>
            <a:spLocks noGrp="1" noChangeArrowheads="1"/>
          </p:cNvSpPr>
          <p:nvPr>
            <p:ph type="dt" sz="quarter" idx="2"/>
          </p:nvPr>
        </p:nvSpPr>
        <p:spPr>
          <a:xfrm>
            <a:off x="1084263" y="6096000"/>
            <a:ext cx="1905000" cy="457200"/>
          </a:xfrm>
        </p:spPr>
        <p:txBody>
          <a:bodyPr/>
          <a:lstStyle>
            <a:lvl1pPr>
              <a:defRPr/>
            </a:lvl1pPr>
          </a:lstStyle>
          <a:p>
            <a:endParaRPr lang="en-US"/>
          </a:p>
        </p:txBody>
      </p:sp>
      <p:sp>
        <p:nvSpPr>
          <p:cNvPr id="4105" name="Rectangle 9"/>
          <p:cNvSpPr>
            <a:spLocks noGrp="1" noChangeArrowheads="1"/>
          </p:cNvSpPr>
          <p:nvPr>
            <p:ph type="ftr" sz="quarter" idx="3"/>
          </p:nvPr>
        </p:nvSpPr>
        <p:spPr>
          <a:xfrm>
            <a:off x="3522663" y="6096000"/>
            <a:ext cx="2895600" cy="457200"/>
          </a:xfrm>
        </p:spPr>
        <p:txBody>
          <a:bodyPr/>
          <a:lstStyle>
            <a:lvl1pPr>
              <a:defRPr/>
            </a:lvl1pPr>
          </a:lstStyle>
          <a:p>
            <a:endParaRPr lang="en-US"/>
          </a:p>
        </p:txBody>
      </p:sp>
      <p:sp>
        <p:nvSpPr>
          <p:cNvPr id="4106" name="Rectangle 10"/>
          <p:cNvSpPr>
            <a:spLocks noGrp="1" noChangeArrowheads="1"/>
          </p:cNvSpPr>
          <p:nvPr>
            <p:ph type="sldNum" sz="quarter" idx="4"/>
          </p:nvPr>
        </p:nvSpPr>
        <p:spPr>
          <a:xfrm>
            <a:off x="6951663" y="6096000"/>
            <a:ext cx="1905000" cy="457200"/>
          </a:xfrm>
        </p:spPr>
        <p:txBody>
          <a:bodyPr/>
          <a:lstStyle>
            <a:lvl1pPr>
              <a:defRPr/>
            </a:lvl1pPr>
          </a:lstStyle>
          <a:p>
            <a:fld id="{C2B27DDF-B605-4555-878A-1AAED1CEF6B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0F73E9-B09F-460C-81D0-6887933EFD3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9974DA-ABA1-4B6B-8142-D7BB61DBB40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3AF75A-E4C7-4750-A3EA-E8EEC589A6B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2BCBD6-C94E-4CCE-8FA9-384517E1B91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1EB0F3D-9D31-4150-BC69-16DAE058EDD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E1CB7EC-85A4-4B3A-901F-20333AF81F0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46C2264-9416-405E-8E1E-1FF1E2112E2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9BE59CC-CF7A-49D5-89CF-D9352565C05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75DEF9A-4FF8-4C1E-824A-B3286E00B49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370B1A-726A-4FF4-80E5-C3E842203D7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lstStyle/>
          <a:p>
            <a:pPr algn="ctr"/>
            <a:endParaRPr kumimoji="1" lang="en-US"/>
          </a:p>
        </p:txBody>
      </p:sp>
      <p:sp>
        <p:nvSpPr>
          <p:cNvPr id="3075" name="Line 3"/>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endParaRPr lang="en-US"/>
          </a:p>
        </p:txBody>
      </p:sp>
      <p:pic>
        <p:nvPicPr>
          <p:cNvPr id="3076" name="Picture 4" descr="A:\minispir.GIF"/>
          <p:cNvPicPr>
            <a:picLocks noChangeAspect="1" noChangeArrowheads="1"/>
          </p:cNvPicPr>
          <p:nvPr/>
        </p:nvPicPr>
        <p:blipFill>
          <a:blip r:embed="rId13" cstate="print"/>
          <a:srcRect b="5333"/>
          <a:stretch>
            <a:fillRect/>
          </a:stretch>
        </p:blipFill>
        <p:spPr bwMode="ltGray">
          <a:xfrm>
            <a:off x="0" y="50800"/>
            <a:ext cx="1181100" cy="4057650"/>
          </a:xfrm>
          <a:prstGeom prst="rect">
            <a:avLst/>
          </a:prstGeom>
          <a:noFill/>
        </p:spPr>
      </p:pic>
      <p:pic>
        <p:nvPicPr>
          <p:cNvPr id="3077" name="Picture 5" descr="A:\minispir.GIF"/>
          <p:cNvPicPr>
            <a:picLocks noChangeAspect="1" noChangeArrowheads="1"/>
          </p:cNvPicPr>
          <p:nvPr/>
        </p:nvPicPr>
        <p:blipFill>
          <a:blip r:embed="rId13" cstate="print"/>
          <a:srcRect t="39999"/>
          <a:stretch>
            <a:fillRect/>
          </a:stretch>
        </p:blipFill>
        <p:spPr bwMode="ltGray">
          <a:xfrm>
            <a:off x="0" y="4222750"/>
            <a:ext cx="1181100" cy="2571750"/>
          </a:xfrm>
          <a:prstGeom prst="rect">
            <a:avLst/>
          </a:prstGeom>
          <a:noFill/>
        </p:spPr>
      </p:pic>
      <p:sp>
        <p:nvSpPr>
          <p:cNvPr id="3078" name="Rectangle 6"/>
          <p:cNvSpPr>
            <a:spLocks noGrp="1" noChangeArrowheads="1"/>
          </p:cNvSpPr>
          <p:nvPr>
            <p:ph type="title"/>
          </p:nvPr>
        </p:nvSpPr>
        <p:spPr bwMode="auto">
          <a:xfrm>
            <a:off x="1066800" y="381000"/>
            <a:ext cx="76200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9" name="Rectangle 7"/>
          <p:cNvSpPr>
            <a:spLocks noGrp="1" noChangeArrowheads="1"/>
          </p:cNvSpPr>
          <p:nvPr>
            <p:ph type="body" idx="1"/>
          </p:nvPr>
        </p:nvSpPr>
        <p:spPr bwMode="auto">
          <a:xfrm>
            <a:off x="1066800" y="1752600"/>
            <a:ext cx="76200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0"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3081" name="Rectangle 9"/>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3082" name="Rectangle 10"/>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86A4EE3-9CDF-4913-AAD4-09DEF733892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sadlier-oxford.com/grammar/writingresearchpaper.cfm?sp=studen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adlier-oxford.com/grammar/writingresearchpaper.cfm?sp=stud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The Research Paper Process</a:t>
            </a:r>
          </a:p>
        </p:txBody>
      </p:sp>
      <p:sp>
        <p:nvSpPr>
          <p:cNvPr id="2051" name="Rectangle 3"/>
          <p:cNvSpPr>
            <a:spLocks noGrp="1" noChangeArrowheads="1"/>
          </p:cNvSpPr>
          <p:nvPr>
            <p:ph type="subTitle" idx="1"/>
          </p:nvPr>
        </p:nvSpPr>
        <p:spPr/>
        <p:txBody>
          <a:bodyPr/>
          <a:lstStyle/>
          <a:p>
            <a:r>
              <a:rPr lang="en-US" dirty="0"/>
              <a:t>Mr. Wangelin</a:t>
            </a:r>
          </a:p>
          <a:p>
            <a:r>
              <a:rPr lang="en-US" dirty="0" smtClean="0"/>
              <a:t>English 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Need for Proper Citation</a:t>
            </a:r>
            <a:endParaRPr lang="en-US" dirty="0"/>
          </a:p>
        </p:txBody>
      </p:sp>
      <p:sp>
        <p:nvSpPr>
          <p:cNvPr id="3" name="Rectangle 2"/>
          <p:cNvSpPr/>
          <p:nvPr/>
        </p:nvSpPr>
        <p:spPr>
          <a:xfrm>
            <a:off x="990600" y="1676400"/>
            <a:ext cx="7696200" cy="5016758"/>
          </a:xfrm>
          <a:prstGeom prst="rect">
            <a:avLst/>
          </a:prstGeom>
        </p:spPr>
        <p:txBody>
          <a:bodyPr wrap="square">
            <a:spAutoFit/>
          </a:bodyPr>
          <a:lstStyle/>
          <a:p>
            <a:pPr>
              <a:buFont typeface="Arial" pitchFamily="34" charset="0"/>
              <a:buChar char="•"/>
            </a:pPr>
            <a:r>
              <a:rPr lang="en-US" sz="2000" dirty="0" smtClean="0"/>
              <a:t>Author and/or editor names (if available)</a:t>
            </a:r>
          </a:p>
          <a:p>
            <a:endParaRPr lang="en-US" sz="2000" dirty="0" smtClean="0"/>
          </a:p>
          <a:p>
            <a:pPr>
              <a:buFont typeface="Arial" pitchFamily="34" charset="0"/>
              <a:buChar char="•"/>
            </a:pPr>
            <a:r>
              <a:rPr lang="en-US" sz="2000" dirty="0" smtClean="0"/>
              <a:t>Article name in quotation marks (if applicable)</a:t>
            </a:r>
          </a:p>
          <a:p>
            <a:pPr>
              <a:buFont typeface="Arial" pitchFamily="34" charset="0"/>
              <a:buChar char="•"/>
            </a:pPr>
            <a:endParaRPr lang="en-US" sz="2000" dirty="0" smtClean="0"/>
          </a:p>
          <a:p>
            <a:pPr>
              <a:buFont typeface="Arial" pitchFamily="34" charset="0"/>
              <a:buChar char="•"/>
            </a:pPr>
            <a:r>
              <a:rPr lang="en-US" sz="2000" dirty="0" smtClean="0"/>
              <a:t>Title of the Website, project, or book in italics. </a:t>
            </a:r>
          </a:p>
          <a:p>
            <a:pPr>
              <a:buFont typeface="Arial" pitchFamily="34" charset="0"/>
              <a:buChar char="•"/>
            </a:pPr>
            <a:endParaRPr lang="en-US" sz="2000" dirty="0" smtClean="0"/>
          </a:p>
          <a:p>
            <a:pPr>
              <a:buFont typeface="Arial" pitchFamily="34" charset="0"/>
              <a:buChar char="•"/>
            </a:pPr>
            <a:r>
              <a:rPr lang="en-US" sz="2000" dirty="0" smtClean="0"/>
              <a:t>Any version numbers available, including revisions, posting dates, volumes, or issue numbers.</a:t>
            </a:r>
          </a:p>
          <a:p>
            <a:pPr>
              <a:buFont typeface="Arial" pitchFamily="34" charset="0"/>
              <a:buChar char="•"/>
            </a:pPr>
            <a:endParaRPr lang="en-US" sz="2000" dirty="0" smtClean="0"/>
          </a:p>
          <a:p>
            <a:pPr>
              <a:buFont typeface="Arial" pitchFamily="34" charset="0"/>
              <a:buChar char="•"/>
            </a:pPr>
            <a:r>
              <a:rPr lang="en-US" sz="2000" dirty="0" smtClean="0"/>
              <a:t>Publisher information, including the publisher name and publishing date.</a:t>
            </a:r>
          </a:p>
          <a:p>
            <a:pPr>
              <a:buFont typeface="Arial" pitchFamily="34" charset="0"/>
              <a:buChar char="•"/>
            </a:pPr>
            <a:endParaRPr lang="en-US" sz="2000" dirty="0" smtClean="0"/>
          </a:p>
          <a:p>
            <a:pPr>
              <a:buFont typeface="Arial" pitchFamily="34" charset="0"/>
              <a:buChar char="•"/>
            </a:pPr>
            <a:r>
              <a:rPr lang="en-US" sz="2000" dirty="0" smtClean="0"/>
              <a:t>Take note of any page numbers (if available).</a:t>
            </a:r>
          </a:p>
          <a:p>
            <a:pPr>
              <a:buFont typeface="Arial" pitchFamily="34" charset="0"/>
              <a:buChar char="•"/>
            </a:pPr>
            <a:endParaRPr lang="en-US" sz="2000" dirty="0" smtClean="0"/>
          </a:p>
          <a:p>
            <a:pPr>
              <a:buFont typeface="Arial" pitchFamily="34" charset="0"/>
              <a:buChar char="•"/>
            </a:pPr>
            <a:r>
              <a:rPr lang="en-US" sz="2000" dirty="0" smtClean="0"/>
              <a:t>Medium of publication.</a:t>
            </a:r>
          </a:p>
          <a:p>
            <a:pPr>
              <a:buFont typeface="Arial" pitchFamily="34" charset="0"/>
              <a:buChar char="•"/>
            </a:pPr>
            <a:endParaRPr lang="en-US" sz="2000" dirty="0" smtClean="0"/>
          </a:p>
          <a:p>
            <a:pPr>
              <a:buFont typeface="Arial" pitchFamily="34" charset="0"/>
              <a:buChar char="•"/>
            </a:pPr>
            <a:r>
              <a:rPr lang="en-US" sz="2000" dirty="0" smtClean="0"/>
              <a:t>Date you accessed the material.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Taking Notes</a:t>
            </a:r>
          </a:p>
        </p:txBody>
      </p:sp>
      <p:sp>
        <p:nvSpPr>
          <p:cNvPr id="15363" name="Rectangle 3"/>
          <p:cNvSpPr>
            <a:spLocks noGrp="1" noChangeArrowheads="1"/>
          </p:cNvSpPr>
          <p:nvPr>
            <p:ph type="body" idx="1"/>
          </p:nvPr>
        </p:nvSpPr>
        <p:spPr/>
        <p:txBody>
          <a:bodyPr/>
          <a:lstStyle/>
          <a:p>
            <a:pPr>
              <a:lnSpc>
                <a:spcPct val="90000"/>
              </a:lnSpc>
            </a:pPr>
            <a:r>
              <a:rPr lang="en-US" sz="2800"/>
              <a:t>Review sources</a:t>
            </a:r>
          </a:p>
          <a:p>
            <a:pPr>
              <a:lnSpc>
                <a:spcPct val="90000"/>
              </a:lnSpc>
            </a:pPr>
            <a:r>
              <a:rPr lang="en-US" sz="2800"/>
              <a:t>Take notes on your note card with relevant and detailed information</a:t>
            </a:r>
          </a:p>
          <a:p>
            <a:pPr>
              <a:lnSpc>
                <a:spcPct val="90000"/>
              </a:lnSpc>
            </a:pPr>
            <a:r>
              <a:rPr lang="en-US" sz="2800"/>
              <a:t>Use the following techniques:</a:t>
            </a:r>
          </a:p>
          <a:p>
            <a:pPr lvl="1">
              <a:lnSpc>
                <a:spcPct val="90000"/>
              </a:lnSpc>
            </a:pPr>
            <a:r>
              <a:rPr lang="en-US" sz="2400"/>
              <a:t>Quotes</a:t>
            </a:r>
          </a:p>
          <a:p>
            <a:pPr lvl="2">
              <a:lnSpc>
                <a:spcPct val="90000"/>
              </a:lnSpc>
            </a:pPr>
            <a:r>
              <a:rPr lang="en-US" sz="2000"/>
              <a:t>Copy word for word, including punctuation.</a:t>
            </a:r>
          </a:p>
          <a:p>
            <a:pPr lvl="2">
              <a:lnSpc>
                <a:spcPct val="90000"/>
              </a:lnSpc>
            </a:pPr>
            <a:r>
              <a:rPr lang="en-US" sz="2000"/>
              <a:t>Use quotation marks</a:t>
            </a:r>
          </a:p>
          <a:p>
            <a:pPr lvl="1">
              <a:lnSpc>
                <a:spcPct val="90000"/>
              </a:lnSpc>
            </a:pPr>
            <a:r>
              <a:rPr lang="en-US" sz="2400"/>
              <a:t>Paraphrase</a:t>
            </a:r>
          </a:p>
          <a:p>
            <a:pPr lvl="2">
              <a:lnSpc>
                <a:spcPct val="90000"/>
              </a:lnSpc>
            </a:pPr>
            <a:r>
              <a:rPr lang="en-US" sz="2000"/>
              <a:t>Restate the material in your own words</a:t>
            </a:r>
          </a:p>
          <a:p>
            <a:pPr lvl="2">
              <a:lnSpc>
                <a:spcPct val="90000"/>
              </a:lnSpc>
            </a:pPr>
            <a:r>
              <a:rPr lang="en-US" sz="2000"/>
              <a:t>Obviously include all important information</a:t>
            </a:r>
          </a:p>
          <a:p>
            <a:pPr lvl="1">
              <a:lnSpc>
                <a:spcPct val="90000"/>
              </a:lnSpc>
            </a:pPr>
            <a:r>
              <a:rPr lang="en-US" sz="2400"/>
              <a:t>Summarize</a:t>
            </a:r>
          </a:p>
          <a:p>
            <a:pPr lvl="2">
              <a:lnSpc>
                <a:spcPct val="90000"/>
              </a:lnSpc>
            </a:pPr>
            <a:r>
              <a:rPr lang="en-US" sz="2000"/>
              <a:t>In your own words, write down only main ideas.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15363">
                                            <p:txEl>
                                              <p:pRg st="3" end="3"/>
                                            </p:txEl>
                                          </p:spTgt>
                                        </p:tgtEl>
                                        <p:attrNameLst>
                                          <p:attrName>style.visibility</p:attrName>
                                        </p:attrNameLst>
                                      </p:cBhvr>
                                      <p:to>
                                        <p:strVal val="visible"/>
                                      </p:to>
                                    </p:set>
                                    <p:anim calcmode="lin" valueType="num">
                                      <p:cBhvr additive="base">
                                        <p:cTn id="23"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536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 calcmode="lin" valueType="num">
                                      <p:cBhvr additive="base">
                                        <p:cTn id="27"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536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par>
                                <p:cTn id="29" presetID="2" presetClass="entr" presetSubtype="8" fill="hold" grpId="0" nodeType="withEffect">
                                  <p:stCondLst>
                                    <p:cond delay="0"/>
                                  </p:stCondLst>
                                  <p:childTnLst>
                                    <p:set>
                                      <p:cBhvr>
                                        <p:cTn id="30" dur="1" fill="hold">
                                          <p:stCondLst>
                                            <p:cond delay="0"/>
                                          </p:stCondLst>
                                        </p:cTn>
                                        <p:tgtEl>
                                          <p:spTgt spid="15363">
                                            <p:txEl>
                                              <p:pRg st="5" end="5"/>
                                            </p:txEl>
                                          </p:spTgt>
                                        </p:tgtEl>
                                        <p:attrNameLst>
                                          <p:attrName>style.visibility</p:attrName>
                                        </p:attrNameLst>
                                      </p:cBhvr>
                                      <p:to>
                                        <p:strVal val="visible"/>
                                      </p:to>
                                    </p:set>
                                    <p:anim calcmode="lin" valueType="num">
                                      <p:cBhvr additive="base">
                                        <p:cTn id="31" dur="500" fill="hold"/>
                                        <p:tgtEl>
                                          <p:spTgt spid="1536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36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par>
                                <p:cTn id="33" presetID="2" presetClass="entr" presetSubtype="8" fill="hold" grpId="0" nodeType="withEffect">
                                  <p:stCondLst>
                                    <p:cond delay="0"/>
                                  </p:stCondLst>
                                  <p:childTnLst>
                                    <p:set>
                                      <p:cBhvr>
                                        <p:cTn id="34" dur="1" fill="hold">
                                          <p:stCondLst>
                                            <p:cond delay="0"/>
                                          </p:stCondLst>
                                        </p:cTn>
                                        <p:tgtEl>
                                          <p:spTgt spid="15363">
                                            <p:txEl>
                                              <p:pRg st="6" end="6"/>
                                            </p:txEl>
                                          </p:spTgt>
                                        </p:tgtEl>
                                        <p:attrNameLst>
                                          <p:attrName>style.visibility</p:attrName>
                                        </p:attrNameLst>
                                      </p:cBhvr>
                                      <p:to>
                                        <p:strVal val="visible"/>
                                      </p:to>
                                    </p:set>
                                    <p:anim calcmode="lin" valueType="num">
                                      <p:cBhvr additive="base">
                                        <p:cTn id="35" dur="500" fill="hold"/>
                                        <p:tgtEl>
                                          <p:spTgt spid="15363">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5363">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2" name="whoosh.wav"/>
                                        </p:tgtEl>
                                      </p:cMediaNode>
                                    </p:audio>
                                  </p:subTnLst>
                                </p:cTn>
                              </p:par>
                              <p:par>
                                <p:cTn id="37" presetID="2" presetClass="entr" presetSubtype="8" fill="hold" grpId="0" nodeType="withEffect">
                                  <p:stCondLst>
                                    <p:cond delay="0"/>
                                  </p:stCondLst>
                                  <p:childTnLst>
                                    <p:set>
                                      <p:cBhvr>
                                        <p:cTn id="38" dur="1" fill="hold">
                                          <p:stCondLst>
                                            <p:cond delay="0"/>
                                          </p:stCondLst>
                                        </p:cTn>
                                        <p:tgtEl>
                                          <p:spTgt spid="15363">
                                            <p:txEl>
                                              <p:pRg st="7" end="7"/>
                                            </p:txEl>
                                          </p:spTgt>
                                        </p:tgtEl>
                                        <p:attrNameLst>
                                          <p:attrName>style.visibility</p:attrName>
                                        </p:attrNameLst>
                                      </p:cBhvr>
                                      <p:to>
                                        <p:strVal val="visible"/>
                                      </p:to>
                                    </p:set>
                                    <p:anim calcmode="lin" valueType="num">
                                      <p:cBhvr additive="base">
                                        <p:cTn id="39" dur="500" fill="hold"/>
                                        <p:tgtEl>
                                          <p:spTgt spid="15363">
                                            <p:txEl>
                                              <p:pRg st="7" end="7"/>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5363">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2" name="whoosh.wav"/>
                                        </p:tgtEl>
                                      </p:cMediaNode>
                                    </p:audio>
                                  </p:subTnLst>
                                </p:cTn>
                              </p:par>
                              <p:par>
                                <p:cTn id="41" presetID="2" presetClass="entr" presetSubtype="8" fill="hold" grpId="0" nodeType="withEffect">
                                  <p:stCondLst>
                                    <p:cond delay="0"/>
                                  </p:stCondLst>
                                  <p:childTnLst>
                                    <p:set>
                                      <p:cBhvr>
                                        <p:cTn id="42" dur="1" fill="hold">
                                          <p:stCondLst>
                                            <p:cond delay="0"/>
                                          </p:stCondLst>
                                        </p:cTn>
                                        <p:tgtEl>
                                          <p:spTgt spid="15363">
                                            <p:txEl>
                                              <p:pRg st="8" end="8"/>
                                            </p:txEl>
                                          </p:spTgt>
                                        </p:tgtEl>
                                        <p:attrNameLst>
                                          <p:attrName>style.visibility</p:attrName>
                                        </p:attrNameLst>
                                      </p:cBhvr>
                                      <p:to>
                                        <p:strVal val="visible"/>
                                      </p:to>
                                    </p:set>
                                    <p:anim calcmode="lin" valueType="num">
                                      <p:cBhvr additive="base">
                                        <p:cTn id="43" dur="500" fill="hold"/>
                                        <p:tgtEl>
                                          <p:spTgt spid="15363">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5363">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2" name="whoosh.wav"/>
                                        </p:tgtEl>
                                      </p:cMediaNode>
                                    </p:audio>
                                  </p:subTnLst>
                                </p:cTn>
                              </p:par>
                              <p:par>
                                <p:cTn id="45" presetID="2" presetClass="entr" presetSubtype="8" fill="hold" grpId="0" nodeType="withEffect">
                                  <p:stCondLst>
                                    <p:cond delay="0"/>
                                  </p:stCondLst>
                                  <p:childTnLst>
                                    <p:set>
                                      <p:cBhvr>
                                        <p:cTn id="46" dur="1" fill="hold">
                                          <p:stCondLst>
                                            <p:cond delay="0"/>
                                          </p:stCondLst>
                                        </p:cTn>
                                        <p:tgtEl>
                                          <p:spTgt spid="15363">
                                            <p:txEl>
                                              <p:pRg st="9" end="9"/>
                                            </p:txEl>
                                          </p:spTgt>
                                        </p:tgtEl>
                                        <p:attrNameLst>
                                          <p:attrName>style.visibility</p:attrName>
                                        </p:attrNameLst>
                                      </p:cBhvr>
                                      <p:to>
                                        <p:strVal val="visible"/>
                                      </p:to>
                                    </p:set>
                                    <p:anim calcmode="lin" valueType="num">
                                      <p:cBhvr additive="base">
                                        <p:cTn id="47" dur="500" fill="hold"/>
                                        <p:tgtEl>
                                          <p:spTgt spid="15363">
                                            <p:txEl>
                                              <p:pRg st="9" end="9"/>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15363">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2" name="whoosh.wav"/>
                                        </p:tgtEl>
                                      </p:cMediaNode>
                                    </p:audio>
                                  </p:subTnLst>
                                </p:cTn>
                              </p:par>
                              <p:par>
                                <p:cTn id="49" presetID="2" presetClass="entr" presetSubtype="8" fill="hold" grpId="0" nodeType="withEffect">
                                  <p:stCondLst>
                                    <p:cond delay="0"/>
                                  </p:stCondLst>
                                  <p:childTnLst>
                                    <p:set>
                                      <p:cBhvr>
                                        <p:cTn id="50" dur="1" fill="hold">
                                          <p:stCondLst>
                                            <p:cond delay="0"/>
                                          </p:stCondLst>
                                        </p:cTn>
                                        <p:tgtEl>
                                          <p:spTgt spid="15363">
                                            <p:txEl>
                                              <p:pRg st="10" end="10"/>
                                            </p:txEl>
                                          </p:spTgt>
                                        </p:tgtEl>
                                        <p:attrNameLst>
                                          <p:attrName>style.visibility</p:attrName>
                                        </p:attrNameLst>
                                      </p:cBhvr>
                                      <p:to>
                                        <p:strVal val="visible"/>
                                      </p:to>
                                    </p:set>
                                    <p:anim calcmode="lin" valueType="num">
                                      <p:cBhvr additive="base">
                                        <p:cTn id="51" dur="500" fill="hold"/>
                                        <p:tgtEl>
                                          <p:spTgt spid="15363">
                                            <p:txEl>
                                              <p:pRg st="10" end="10"/>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15363">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Taking Notes</a:t>
            </a:r>
          </a:p>
        </p:txBody>
      </p:sp>
      <p:sp>
        <p:nvSpPr>
          <p:cNvPr id="14339" name="Rectangle 3"/>
          <p:cNvSpPr>
            <a:spLocks noGrp="1" noChangeArrowheads="1"/>
          </p:cNvSpPr>
          <p:nvPr>
            <p:ph type="body" idx="1"/>
          </p:nvPr>
        </p:nvSpPr>
        <p:spPr/>
        <p:txBody>
          <a:bodyPr/>
          <a:lstStyle/>
          <a:p>
            <a:pPr>
              <a:lnSpc>
                <a:spcPct val="90000"/>
              </a:lnSpc>
            </a:pPr>
            <a:r>
              <a:rPr lang="en-US" sz="2800"/>
              <a:t>Use a different card for each piece of information.</a:t>
            </a:r>
          </a:p>
          <a:p>
            <a:pPr lvl="1">
              <a:lnSpc>
                <a:spcPct val="90000"/>
              </a:lnSpc>
            </a:pPr>
            <a:r>
              <a:rPr lang="en-US" sz="2400"/>
              <a:t>On top, write a brief heading explaining the main idea of the note.</a:t>
            </a:r>
          </a:p>
          <a:p>
            <a:pPr lvl="1">
              <a:lnSpc>
                <a:spcPct val="90000"/>
              </a:lnSpc>
            </a:pPr>
            <a:r>
              <a:rPr lang="en-US" sz="2400"/>
              <a:t>In the upper right-hand corner of each note card, write the number of the corresponding source card.</a:t>
            </a:r>
          </a:p>
          <a:p>
            <a:pPr lvl="1">
              <a:lnSpc>
                <a:spcPct val="90000"/>
              </a:lnSpc>
            </a:pPr>
            <a:r>
              <a:rPr lang="en-US" sz="2400"/>
              <a:t>At the bottom, indicate whether the material is a quote, paraphrase, summary, statistic, or your own idea.</a:t>
            </a:r>
          </a:p>
          <a:p>
            <a:pPr lvl="1">
              <a:lnSpc>
                <a:spcPct val="90000"/>
              </a:lnSpc>
            </a:pPr>
            <a:r>
              <a:rPr lang="en-US" sz="2400"/>
              <a:t>At the end of the note write the page number the information came from.</a:t>
            </a:r>
          </a:p>
          <a:p>
            <a:pPr lvl="2">
              <a:lnSpc>
                <a:spcPct val="90000"/>
              </a:lnSpc>
            </a:pPr>
            <a:r>
              <a:rPr lang="en-US" sz="2000"/>
              <a:t>You will need this for your works cited page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anim calcmode="lin" valueType="num">
                                      <p:cBhvr additive="base">
                                        <p:cTn id="11"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433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 calcmode="lin" valueType="num">
                                      <p:cBhvr additive="base">
                                        <p:cTn id="15"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433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 calcmode="lin" valueType="num">
                                      <p:cBhvr additive="base">
                                        <p:cTn id="19" dur="500" fill="hold"/>
                                        <p:tgtEl>
                                          <p:spTgt spid="1433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33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anim calcmode="lin" valueType="num">
                                      <p:cBhvr additive="base">
                                        <p:cTn id="23" dur="500" fill="hold"/>
                                        <p:tgtEl>
                                          <p:spTgt spid="14339">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433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anim calcmode="lin" valueType="num">
                                      <p:cBhvr additive="base">
                                        <p:cTn id="27" dur="500" fill="hold"/>
                                        <p:tgtEl>
                                          <p:spTgt spid="14339">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4339">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Sample Note Card</a:t>
            </a:r>
          </a:p>
        </p:txBody>
      </p:sp>
      <p:graphicFrame>
        <p:nvGraphicFramePr>
          <p:cNvPr id="16404" name="Group 20"/>
          <p:cNvGraphicFramePr>
            <a:graphicFrameLocks noGrp="1"/>
          </p:cNvGraphicFramePr>
          <p:nvPr/>
        </p:nvGraphicFramePr>
        <p:xfrm>
          <a:off x="1295400" y="1981200"/>
          <a:ext cx="7239000" cy="4480560"/>
        </p:xfrm>
        <a:graphic>
          <a:graphicData uri="http://schemas.openxmlformats.org/drawingml/2006/table">
            <a:tbl>
              <a:tblPr/>
              <a:tblGrid>
                <a:gridCol w="7239000"/>
              </a:tblGrid>
              <a:tr h="441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                                                                                                          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San Francisco Recycling Statistics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 “</a:t>
                      </a:r>
                      <a:r>
                        <a:rPr kumimoji="0" lang="en-US" sz="2000" b="0" i="0" u="none" strike="noStrike" cap="none" normalizeH="0" baseline="0" smtClean="0">
                          <a:ln>
                            <a:noFill/>
                          </a:ln>
                          <a:solidFill>
                            <a:schemeClr val="tx1"/>
                          </a:solidFill>
                          <a:effectLst/>
                          <a:latin typeface="Arial" charset="0"/>
                          <a:cs typeface="Arial" charset="0"/>
                        </a:rPr>
                        <a:t>The city already diverts 72 percent of the 2.1 million tons of waste its residents produce each year away from landfills and into recycling and composting programs. The new ordinance will help the city toward its goal of sending zero waste to landfills by 2020, said Jared Blumenfeld, director of the city’s Department of the Environment.” (Online)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rPr>
                        <a:t>Quote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 Citation</a:t>
            </a:r>
            <a:endParaRPr lang="en-US" dirty="0"/>
          </a:p>
        </p:txBody>
      </p:sp>
      <p:sp>
        <p:nvSpPr>
          <p:cNvPr id="3" name="Content Placeholder 2"/>
          <p:cNvSpPr>
            <a:spLocks noGrp="1"/>
          </p:cNvSpPr>
          <p:nvPr>
            <p:ph idx="1"/>
          </p:nvPr>
        </p:nvSpPr>
        <p:spPr/>
        <p:txBody>
          <a:bodyPr/>
          <a:lstStyle/>
          <a:p>
            <a:r>
              <a:rPr lang="en-US" dirty="0" smtClean="0"/>
              <a:t>If you use someone else’s words you must cite it.</a:t>
            </a:r>
          </a:p>
          <a:p>
            <a:r>
              <a:rPr lang="en-US" dirty="0" smtClean="0"/>
              <a:t>Two ways to cite:</a:t>
            </a:r>
          </a:p>
          <a:p>
            <a:pPr lvl="1"/>
            <a:r>
              <a:rPr lang="en-US" dirty="0" smtClean="0"/>
              <a:t>Adding the author’s name in the quote</a:t>
            </a:r>
          </a:p>
          <a:p>
            <a:pPr lvl="2"/>
            <a:r>
              <a:rPr lang="en-US" dirty="0" smtClean="0"/>
              <a:t>Write the quote with the author’s name in the sentence.</a:t>
            </a:r>
          </a:p>
          <a:p>
            <a:pPr lvl="2"/>
            <a:r>
              <a:rPr lang="en-US" dirty="0" smtClean="0"/>
              <a:t>Write the source in parenthesis after the citation.</a:t>
            </a:r>
          </a:p>
          <a:p>
            <a:pPr lvl="2"/>
            <a:r>
              <a:rPr lang="en-US" dirty="0" smtClean="0"/>
              <a:t>According to James Smith, Wordsworth stated that Romantic poetry was marked by a "spontaneous overflow of powerful feelings" </a:t>
            </a:r>
            <a:r>
              <a:rPr lang="en-US" i="1" dirty="0" smtClean="0"/>
              <a:t>(The History of Wordsworth).</a:t>
            </a:r>
            <a:endParaRPr lang="en-US"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 Citation</a:t>
            </a:r>
            <a:endParaRPr lang="en-US" dirty="0"/>
          </a:p>
        </p:txBody>
      </p:sp>
      <p:sp>
        <p:nvSpPr>
          <p:cNvPr id="3" name="Content Placeholder 2"/>
          <p:cNvSpPr>
            <a:spLocks noGrp="1"/>
          </p:cNvSpPr>
          <p:nvPr>
            <p:ph idx="1"/>
          </p:nvPr>
        </p:nvSpPr>
        <p:spPr/>
        <p:txBody>
          <a:bodyPr/>
          <a:lstStyle/>
          <a:p>
            <a:r>
              <a:rPr lang="en-US" dirty="0" smtClean="0"/>
              <a:t>If the author’s name is not stated, put the author in parenthesis following the citation</a:t>
            </a:r>
          </a:p>
          <a:p>
            <a:pPr lvl="1"/>
            <a:r>
              <a:rPr lang="en-US" dirty="0" smtClean="0"/>
              <a:t>The Collaborative Virtual Workspace prototype is being used by the Defense Department for crisis management (Davidson and Deus).</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Cite</a:t>
            </a:r>
            <a:endParaRPr lang="en-US" dirty="0"/>
          </a:p>
        </p:txBody>
      </p:sp>
      <p:sp>
        <p:nvSpPr>
          <p:cNvPr id="3" name="Content Placeholder 2"/>
          <p:cNvSpPr>
            <a:spLocks noGrp="1"/>
          </p:cNvSpPr>
          <p:nvPr>
            <p:ph idx="1"/>
          </p:nvPr>
        </p:nvSpPr>
        <p:spPr/>
        <p:txBody>
          <a:bodyPr/>
          <a:lstStyle/>
          <a:p>
            <a:r>
              <a:rPr lang="en-US" sz="2400" dirty="0" smtClean="0"/>
              <a:t>Common sense and ethics should determine your need for documenting sources. You do not need to give sources for familiar proverbs, well-known quotations or common knowledge. Remember, this is a rhetorical choice, based on audience. If you're writing for an expert audience of a scholarly journal, for example, they'll have different expectations of what constitutes common knowledge.</a:t>
            </a:r>
          </a:p>
          <a:p>
            <a:pPr lvl="1"/>
            <a:r>
              <a:rPr lang="en-US" dirty="0" smtClean="0"/>
              <a:t>Purdue OWL</a:t>
            </a:r>
          </a:p>
          <a:p>
            <a:r>
              <a:rPr lang="en-US" dirty="0" smtClean="0">
                <a:hlinkClick r:id="rId2"/>
              </a:rPr>
              <a:t>Beware of </a:t>
            </a:r>
            <a:r>
              <a:rPr lang="en-US" dirty="0" smtClean="0">
                <a:hlinkClick r:id="rId2"/>
              </a:rPr>
              <a:t>Plagiarism</a:t>
            </a:r>
            <a:endParaRPr lang="en-US" dirty="0" smtClean="0"/>
          </a:p>
          <a:p>
            <a:r>
              <a:rPr lang="en-US" dirty="0" smtClean="0"/>
              <a:t>Practice MLA</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Research Paper Format</a:t>
            </a:r>
            <a:endParaRPr lang="en-US" dirty="0"/>
          </a:p>
        </p:txBody>
      </p:sp>
      <p:sp>
        <p:nvSpPr>
          <p:cNvPr id="23555" name="Rectangle 3"/>
          <p:cNvSpPr>
            <a:spLocks noGrp="1" noChangeArrowheads="1"/>
          </p:cNvSpPr>
          <p:nvPr>
            <p:ph type="body" idx="1"/>
          </p:nvPr>
        </p:nvSpPr>
        <p:spPr/>
        <p:txBody>
          <a:bodyPr/>
          <a:lstStyle/>
          <a:p>
            <a:r>
              <a:rPr lang="en-US" sz="2400" dirty="0" smtClean="0"/>
              <a:t>MLA Format (See Essay Notes)</a:t>
            </a:r>
          </a:p>
          <a:p>
            <a:pPr lvl="1"/>
            <a:r>
              <a:rPr lang="en-US" sz="2400" dirty="0" smtClean="0"/>
              <a:t>Proper heading &amp; header</a:t>
            </a:r>
          </a:p>
          <a:p>
            <a:pPr lvl="1"/>
            <a:r>
              <a:rPr lang="en-US" sz="2400" dirty="0" smtClean="0"/>
              <a:t>12 pt. Times New Roman</a:t>
            </a:r>
          </a:p>
          <a:p>
            <a:pPr lvl="1"/>
            <a:r>
              <a:rPr lang="en-US" sz="2400" dirty="0" smtClean="0"/>
              <a:t>Double Space</a:t>
            </a:r>
          </a:p>
          <a:p>
            <a:r>
              <a:rPr lang="en-US" sz="2400" dirty="0" smtClean="0"/>
              <a:t>Minimum 10 Note cards</a:t>
            </a:r>
          </a:p>
          <a:p>
            <a:pPr lvl="1"/>
            <a:r>
              <a:rPr lang="en-US" sz="2400" dirty="0" smtClean="0"/>
              <a:t>6 + note cards to support </a:t>
            </a:r>
            <a:r>
              <a:rPr lang="en-US" sz="2400" dirty="0" smtClean="0"/>
              <a:t>topic/thesis</a:t>
            </a:r>
          </a:p>
          <a:p>
            <a:r>
              <a:rPr lang="en-US" sz="2400" dirty="0" smtClean="0"/>
              <a:t>Works </a:t>
            </a:r>
            <a:r>
              <a:rPr lang="en-US" sz="2400" dirty="0" smtClean="0"/>
              <a:t>Cited Mandatory</a:t>
            </a:r>
          </a:p>
          <a:p>
            <a:pPr lvl="1"/>
            <a:r>
              <a:rPr lang="en-US" sz="2400" dirty="0" smtClean="0"/>
              <a:t>3 reputable sources</a:t>
            </a:r>
          </a:p>
          <a:p>
            <a:pPr lvl="1"/>
            <a:r>
              <a:rPr lang="en-US" sz="2400" dirty="0" smtClean="0"/>
              <a:t>Follow proper format</a:t>
            </a:r>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Process</a:t>
            </a:r>
            <a:endParaRPr lang="en-US" dirty="0"/>
          </a:p>
        </p:txBody>
      </p:sp>
      <p:sp>
        <p:nvSpPr>
          <p:cNvPr id="3" name="Content Placeholder 2"/>
          <p:cNvSpPr>
            <a:spLocks noGrp="1"/>
          </p:cNvSpPr>
          <p:nvPr>
            <p:ph idx="1"/>
          </p:nvPr>
        </p:nvSpPr>
        <p:spPr/>
        <p:txBody>
          <a:bodyPr/>
          <a:lstStyle/>
          <a:p>
            <a:r>
              <a:rPr lang="en-US" sz="2800" dirty="0" smtClean="0"/>
              <a:t>1 week in the lab </a:t>
            </a:r>
          </a:p>
          <a:p>
            <a:pPr lvl="1"/>
            <a:r>
              <a:rPr lang="en-US" dirty="0" smtClean="0"/>
              <a:t>Jan 27</a:t>
            </a:r>
            <a:r>
              <a:rPr lang="en-US" baseline="30000" dirty="0" smtClean="0"/>
              <a:t>th</a:t>
            </a:r>
            <a:r>
              <a:rPr lang="en-US" dirty="0" smtClean="0"/>
              <a:t> – </a:t>
            </a:r>
            <a:r>
              <a:rPr lang="en-US" dirty="0" smtClean="0"/>
              <a:t>Feb 3</a:t>
            </a:r>
            <a:r>
              <a:rPr lang="en-US" baseline="30000" dirty="0" smtClean="0"/>
              <a:t>rd</a:t>
            </a:r>
            <a:r>
              <a:rPr lang="en-US" dirty="0" smtClean="0"/>
              <a:t>  </a:t>
            </a:r>
            <a:r>
              <a:rPr lang="en-US" dirty="0" smtClean="0"/>
              <a:t>(This is </a:t>
            </a:r>
            <a:r>
              <a:rPr lang="en-US" dirty="0" smtClean="0"/>
              <a:t>the </a:t>
            </a:r>
            <a:r>
              <a:rPr lang="en-US" dirty="0" smtClean="0"/>
              <a:t>only time</a:t>
            </a:r>
            <a:r>
              <a:rPr lang="en-US" dirty="0" smtClean="0"/>
              <a:t>)</a:t>
            </a:r>
          </a:p>
          <a:p>
            <a:pPr lvl="1"/>
            <a:r>
              <a:rPr lang="en-US" dirty="0" smtClean="0"/>
              <a:t>We are not in the lab Jan 30</a:t>
            </a:r>
            <a:r>
              <a:rPr lang="en-US" baseline="30000" dirty="0" smtClean="0"/>
              <a:t>th</a:t>
            </a:r>
            <a:r>
              <a:rPr lang="en-US" dirty="0" smtClean="0"/>
              <a:t> </a:t>
            </a:r>
            <a:endParaRPr lang="en-US" dirty="0" smtClean="0"/>
          </a:p>
          <a:p>
            <a:r>
              <a:rPr lang="en-US" sz="2800" dirty="0" err="1" smtClean="0"/>
              <a:t>Prewrite</a:t>
            </a:r>
            <a:r>
              <a:rPr lang="en-US" sz="2800" dirty="0" smtClean="0"/>
              <a:t> is the outline</a:t>
            </a:r>
          </a:p>
          <a:p>
            <a:r>
              <a:rPr lang="en-US" sz="2800" dirty="0" smtClean="0"/>
              <a:t>Rough Draft</a:t>
            </a:r>
          </a:p>
          <a:p>
            <a:r>
              <a:rPr lang="en-US" sz="2800" dirty="0" smtClean="0"/>
              <a:t>Peer Edit </a:t>
            </a:r>
          </a:p>
          <a:p>
            <a:pPr lvl="1"/>
            <a:r>
              <a:rPr lang="en-US" dirty="0" smtClean="0"/>
              <a:t>One PE </a:t>
            </a:r>
            <a:r>
              <a:rPr lang="en-US" b="1" u="sng" dirty="0" smtClean="0"/>
              <a:t>MUST</a:t>
            </a:r>
            <a:r>
              <a:rPr lang="en-US" dirty="0" smtClean="0"/>
              <a:t> be done by someone in class</a:t>
            </a:r>
          </a:p>
          <a:p>
            <a:pPr lvl="1"/>
            <a:r>
              <a:rPr lang="en-US" dirty="0" smtClean="0"/>
              <a:t>Checklist must be signed</a:t>
            </a:r>
          </a:p>
          <a:p>
            <a:r>
              <a:rPr lang="en-US" sz="2800" dirty="0" smtClean="0"/>
              <a:t>Final Turned in on time </a:t>
            </a:r>
          </a:p>
          <a:p>
            <a:r>
              <a:rPr lang="en-US" sz="2800" dirty="0" smtClean="0"/>
              <a:t>200 points total (100 process + 100 final)</a:t>
            </a:r>
          </a:p>
          <a:p>
            <a:endParaRPr lang="en-US" sz="2800" dirty="0" smtClean="0"/>
          </a:p>
          <a:p>
            <a:pPr>
              <a:buNone/>
            </a:pP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Topic</a:t>
            </a:r>
            <a:endParaRPr lang="en-US" dirty="0"/>
          </a:p>
        </p:txBody>
      </p:sp>
      <p:sp>
        <p:nvSpPr>
          <p:cNvPr id="3" name="Content Placeholder 2"/>
          <p:cNvSpPr>
            <a:spLocks noGrp="1"/>
          </p:cNvSpPr>
          <p:nvPr>
            <p:ph idx="1"/>
          </p:nvPr>
        </p:nvSpPr>
        <p:spPr/>
        <p:txBody>
          <a:bodyPr/>
          <a:lstStyle/>
          <a:p>
            <a:r>
              <a:rPr lang="en-US" dirty="0" smtClean="0"/>
              <a:t>Select a topic that interests you</a:t>
            </a:r>
          </a:p>
          <a:p>
            <a:r>
              <a:rPr lang="en-US" dirty="0" smtClean="0"/>
              <a:t>Read through background information</a:t>
            </a:r>
          </a:p>
          <a:p>
            <a:r>
              <a:rPr lang="en-US" dirty="0" smtClean="0"/>
              <a:t>Start making a list of key words</a:t>
            </a:r>
          </a:p>
          <a:p>
            <a:r>
              <a:rPr lang="en-US" dirty="0" smtClean="0"/>
              <a:t>Write out your topic as a statement and select the main concepts</a:t>
            </a:r>
          </a:p>
          <a:p>
            <a:r>
              <a:rPr lang="en-US" dirty="0" smtClean="0"/>
              <a:t>Start making a list of words to describe your topic</a:t>
            </a:r>
          </a:p>
          <a:p>
            <a:pPr lvl="1"/>
            <a:r>
              <a:rPr lang="en-US" dirty="0" smtClean="0"/>
              <a:t>From University of California – Santa Cruz</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Starting Your Research</a:t>
            </a:r>
          </a:p>
        </p:txBody>
      </p:sp>
      <p:sp>
        <p:nvSpPr>
          <p:cNvPr id="5123" name="Rectangle 3"/>
          <p:cNvSpPr>
            <a:spLocks noGrp="1" noChangeArrowheads="1"/>
          </p:cNvSpPr>
          <p:nvPr>
            <p:ph type="body" idx="1"/>
          </p:nvPr>
        </p:nvSpPr>
        <p:spPr/>
        <p:txBody>
          <a:bodyPr/>
          <a:lstStyle/>
          <a:p>
            <a:r>
              <a:rPr lang="en-US" dirty="0"/>
              <a:t>Use the resources of your school and local </a:t>
            </a:r>
            <a:r>
              <a:rPr lang="en-US" dirty="0" smtClean="0"/>
              <a:t>libraries in print or online.</a:t>
            </a:r>
            <a:endParaRPr lang="en-US" dirty="0"/>
          </a:p>
          <a:p>
            <a:pPr lvl="1"/>
            <a:r>
              <a:rPr lang="en-US" dirty="0"/>
              <a:t>Books</a:t>
            </a:r>
          </a:p>
          <a:p>
            <a:pPr lvl="1"/>
            <a:r>
              <a:rPr lang="en-US" dirty="0"/>
              <a:t>Magazines</a:t>
            </a:r>
          </a:p>
          <a:p>
            <a:pPr lvl="1"/>
            <a:r>
              <a:rPr lang="en-US" dirty="0"/>
              <a:t>Newspaper Articles</a:t>
            </a:r>
          </a:p>
          <a:p>
            <a:pPr lvl="1"/>
            <a:r>
              <a:rPr lang="en-US" dirty="0"/>
              <a:t>Magazine Index</a:t>
            </a:r>
          </a:p>
          <a:p>
            <a:pPr lvl="2"/>
            <a:r>
              <a:rPr lang="en-US" i="1" dirty="0"/>
              <a:t>Readers’ Guide to Periodical Literature</a:t>
            </a:r>
          </a:p>
          <a:p>
            <a:pPr lvl="2"/>
            <a:r>
              <a:rPr lang="en-US" i="1" dirty="0"/>
              <a:t>New York Times </a:t>
            </a:r>
            <a:r>
              <a:rPr lang="en-US" i="1" dirty="0" smtClean="0"/>
              <a:t>Index</a:t>
            </a:r>
          </a:p>
          <a:p>
            <a:pPr lvl="2"/>
            <a:r>
              <a:rPr lang="en-US" i="1" dirty="0" smtClean="0"/>
              <a:t>Google Scholar</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anim calcmode="lin" valueType="num">
                                      <p:cBhvr additive="base">
                                        <p:cTn id="11"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12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anim calcmode="lin" valueType="num">
                                      <p:cBhvr additive="base">
                                        <p:cTn id="15"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12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 calcmode="lin" valueType="num">
                                      <p:cBhvr additive="base">
                                        <p:cTn id="19" dur="500" fill="hold"/>
                                        <p:tgtEl>
                                          <p:spTgt spid="512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anim calcmode="lin" valueType="num">
                                      <p:cBhvr additive="base">
                                        <p:cTn id="23" dur="500" fill="hold"/>
                                        <p:tgtEl>
                                          <p:spTgt spid="512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12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anim calcmode="lin" valueType="num">
                                      <p:cBhvr additive="base">
                                        <p:cTn id="27" dur="500" fill="hold"/>
                                        <p:tgtEl>
                                          <p:spTgt spid="512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123">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whoosh.wav"/>
                                        </p:tgtEl>
                                      </p:cMediaNode>
                                    </p:audio>
                                  </p:subTnLst>
                                </p:cTn>
                              </p:par>
                              <p:par>
                                <p:cTn id="29" presetID="2" presetClass="entr" presetSubtype="8" fill="hold" grpId="0" nodeType="withEffect">
                                  <p:stCondLst>
                                    <p:cond delay="0"/>
                                  </p:stCondLst>
                                  <p:childTnLst>
                                    <p:set>
                                      <p:cBhvr>
                                        <p:cTn id="30" dur="1" fill="hold">
                                          <p:stCondLst>
                                            <p:cond delay="0"/>
                                          </p:stCondLst>
                                        </p:cTn>
                                        <p:tgtEl>
                                          <p:spTgt spid="5123">
                                            <p:txEl>
                                              <p:pRg st="6" end="6"/>
                                            </p:txEl>
                                          </p:spTgt>
                                        </p:tgtEl>
                                        <p:attrNameLst>
                                          <p:attrName>style.visibility</p:attrName>
                                        </p:attrNameLst>
                                      </p:cBhvr>
                                      <p:to>
                                        <p:strVal val="visible"/>
                                      </p:to>
                                    </p:set>
                                    <p:anim calcmode="lin" valueType="num">
                                      <p:cBhvr additive="base">
                                        <p:cTn id="31" dur="500" fill="hold"/>
                                        <p:tgtEl>
                                          <p:spTgt spid="512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123">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par>
                                <p:cTn id="33" presetID="2" presetClass="entr" presetSubtype="8" fill="hold" grpId="0" nodeType="withEffect">
                                  <p:stCondLst>
                                    <p:cond delay="0"/>
                                  </p:stCondLst>
                                  <p:childTnLst>
                                    <p:set>
                                      <p:cBhvr>
                                        <p:cTn id="34" dur="1" fill="hold">
                                          <p:stCondLst>
                                            <p:cond delay="0"/>
                                          </p:stCondLst>
                                        </p:cTn>
                                        <p:tgtEl>
                                          <p:spTgt spid="5123">
                                            <p:txEl>
                                              <p:pRg st="7" end="7"/>
                                            </p:txEl>
                                          </p:spTgt>
                                        </p:tgtEl>
                                        <p:attrNameLst>
                                          <p:attrName>style.visibility</p:attrName>
                                        </p:attrNameLst>
                                      </p:cBhvr>
                                      <p:to>
                                        <p:strVal val="visible"/>
                                      </p:to>
                                    </p:set>
                                    <p:anim calcmode="lin" valueType="num">
                                      <p:cBhvr additive="base">
                                        <p:cTn id="35" dur="500" fill="hold"/>
                                        <p:tgtEl>
                                          <p:spTgt spid="5123">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5123">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Topic: Careers</a:t>
            </a:r>
            <a:endParaRPr lang="en-US" dirty="0"/>
          </a:p>
        </p:txBody>
      </p:sp>
      <p:sp>
        <p:nvSpPr>
          <p:cNvPr id="3" name="Content Placeholder 2"/>
          <p:cNvSpPr>
            <a:spLocks noGrp="1"/>
          </p:cNvSpPr>
          <p:nvPr>
            <p:ph idx="1"/>
          </p:nvPr>
        </p:nvSpPr>
        <p:spPr/>
        <p:txBody>
          <a:bodyPr/>
          <a:lstStyle/>
          <a:p>
            <a:r>
              <a:rPr lang="en-US" sz="2800" dirty="0" smtClean="0"/>
              <a:t>You will choose a career that you may want to pursue.</a:t>
            </a:r>
          </a:p>
          <a:p>
            <a:r>
              <a:rPr lang="en-US" sz="2800" dirty="0" smtClean="0"/>
              <a:t>Exceptions</a:t>
            </a:r>
          </a:p>
          <a:p>
            <a:pPr lvl="1"/>
            <a:r>
              <a:rPr lang="en-US" dirty="0" smtClean="0"/>
              <a:t>Athletes</a:t>
            </a:r>
          </a:p>
          <a:p>
            <a:pPr lvl="1"/>
            <a:r>
              <a:rPr lang="en-US" dirty="0" smtClean="0"/>
              <a:t>Entertainers</a:t>
            </a:r>
          </a:p>
          <a:p>
            <a:pPr lvl="1"/>
            <a:r>
              <a:rPr lang="en-US" dirty="0" smtClean="0"/>
              <a:t>Actor/Actress/Model</a:t>
            </a:r>
          </a:p>
          <a:p>
            <a:pPr lvl="1"/>
            <a:r>
              <a:rPr lang="en-US" dirty="0" smtClean="0"/>
              <a:t>Comedian</a:t>
            </a:r>
          </a:p>
          <a:p>
            <a:pPr lvl="1"/>
            <a:r>
              <a:rPr lang="en-US" dirty="0" smtClean="0"/>
              <a:t>Game Show Host</a:t>
            </a:r>
          </a:p>
          <a:p>
            <a:r>
              <a:rPr lang="en-US" sz="2800" dirty="0" smtClean="0"/>
              <a:t>In other words, your profession must require college or technical training.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Tips</a:t>
            </a:r>
            <a:endParaRPr lang="en-US" dirty="0"/>
          </a:p>
        </p:txBody>
      </p:sp>
      <p:sp>
        <p:nvSpPr>
          <p:cNvPr id="3" name="Content Placeholder 2"/>
          <p:cNvSpPr>
            <a:spLocks noGrp="1"/>
          </p:cNvSpPr>
          <p:nvPr>
            <p:ph idx="1"/>
          </p:nvPr>
        </p:nvSpPr>
        <p:spPr/>
        <p:txBody>
          <a:bodyPr/>
          <a:lstStyle/>
          <a:p>
            <a:r>
              <a:rPr lang="en-US" sz="1800" dirty="0" smtClean="0"/>
              <a:t>Use Career Cruising and US Bureau of Labor and Statistics</a:t>
            </a:r>
          </a:p>
          <a:p>
            <a:r>
              <a:rPr lang="en-US" sz="1800" dirty="0" smtClean="0"/>
              <a:t>Required Information</a:t>
            </a:r>
          </a:p>
          <a:p>
            <a:pPr lvl="1"/>
            <a:r>
              <a:rPr lang="en-US" sz="1800" dirty="0" smtClean="0"/>
              <a:t>Description of your job</a:t>
            </a:r>
          </a:p>
          <a:p>
            <a:pPr lvl="2"/>
            <a:r>
              <a:rPr lang="en-US" sz="1800" dirty="0" smtClean="0"/>
              <a:t>Required training</a:t>
            </a:r>
          </a:p>
          <a:p>
            <a:pPr lvl="2"/>
            <a:r>
              <a:rPr lang="en-US" sz="1800" dirty="0" smtClean="0"/>
              <a:t>Related fields</a:t>
            </a:r>
          </a:p>
          <a:p>
            <a:pPr lvl="2"/>
            <a:r>
              <a:rPr lang="en-US" sz="1800" dirty="0" smtClean="0"/>
              <a:t>What does the average work day/week consist of?</a:t>
            </a:r>
          </a:p>
          <a:p>
            <a:pPr lvl="2"/>
            <a:r>
              <a:rPr lang="en-US" sz="1800" dirty="0" smtClean="0"/>
              <a:t>Salary/Benefits (compare at least 3 states)</a:t>
            </a:r>
          </a:p>
          <a:p>
            <a:pPr lvl="1"/>
            <a:r>
              <a:rPr lang="en-US" sz="1800" dirty="0" smtClean="0"/>
              <a:t>Education</a:t>
            </a:r>
          </a:p>
          <a:p>
            <a:pPr lvl="2"/>
            <a:r>
              <a:rPr lang="en-US" sz="1800" dirty="0" smtClean="0"/>
              <a:t>What courses in high school should you take?</a:t>
            </a:r>
          </a:p>
          <a:p>
            <a:pPr lvl="2"/>
            <a:r>
              <a:rPr lang="en-US" sz="1800" dirty="0" smtClean="0"/>
              <a:t>Find 3 colleges that have your career choice.</a:t>
            </a:r>
          </a:p>
          <a:p>
            <a:pPr lvl="3"/>
            <a:r>
              <a:rPr lang="en-US" sz="1800" dirty="0" smtClean="0"/>
              <a:t>Name of college</a:t>
            </a:r>
          </a:p>
          <a:p>
            <a:pPr lvl="3"/>
            <a:r>
              <a:rPr lang="en-US" sz="1800" dirty="0" smtClean="0"/>
              <a:t>What makes this college special?</a:t>
            </a:r>
          </a:p>
          <a:p>
            <a:pPr lvl="3"/>
            <a:r>
              <a:rPr lang="en-US" sz="1800" dirty="0" smtClean="0"/>
              <a:t>Cost of tuition</a:t>
            </a:r>
          </a:p>
          <a:p>
            <a:pPr lvl="3"/>
            <a:r>
              <a:rPr lang="en-US" sz="1800" dirty="0" smtClean="0"/>
              <a:t>Plan of work (what classes to take)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Outline</a:t>
            </a:r>
          </a:p>
        </p:txBody>
      </p:sp>
      <p:sp>
        <p:nvSpPr>
          <p:cNvPr id="18435" name="Rectangle 3"/>
          <p:cNvSpPr>
            <a:spLocks noGrp="1" noChangeArrowheads="1"/>
          </p:cNvSpPr>
          <p:nvPr>
            <p:ph type="body" idx="1"/>
          </p:nvPr>
        </p:nvSpPr>
        <p:spPr/>
        <p:txBody>
          <a:bodyPr/>
          <a:lstStyle/>
          <a:p>
            <a:pPr>
              <a:lnSpc>
                <a:spcPct val="90000"/>
              </a:lnSpc>
            </a:pPr>
            <a:r>
              <a:rPr lang="en-US"/>
              <a:t>The outline is your pre-write for the process.</a:t>
            </a:r>
          </a:p>
          <a:p>
            <a:pPr>
              <a:lnSpc>
                <a:spcPct val="90000"/>
              </a:lnSpc>
            </a:pPr>
            <a:r>
              <a:rPr lang="en-US"/>
              <a:t>Outlines help group ideas together logically and organize your thoughts.</a:t>
            </a:r>
          </a:p>
          <a:p>
            <a:pPr>
              <a:lnSpc>
                <a:spcPct val="90000"/>
              </a:lnSpc>
            </a:pPr>
            <a:r>
              <a:rPr lang="en-US"/>
              <a:t>Formal outline shows:</a:t>
            </a:r>
          </a:p>
          <a:p>
            <a:pPr lvl="1">
              <a:lnSpc>
                <a:spcPct val="90000"/>
              </a:lnSpc>
            </a:pPr>
            <a:r>
              <a:rPr lang="en-US"/>
              <a:t>The main points of a topic</a:t>
            </a:r>
          </a:p>
          <a:p>
            <a:pPr lvl="1">
              <a:lnSpc>
                <a:spcPct val="90000"/>
              </a:lnSpc>
            </a:pPr>
            <a:r>
              <a:rPr lang="en-US"/>
              <a:t>The order ideas are to be presented</a:t>
            </a:r>
          </a:p>
          <a:p>
            <a:pPr lvl="1">
              <a:lnSpc>
                <a:spcPct val="90000"/>
              </a:lnSpc>
            </a:pPr>
            <a:r>
              <a:rPr lang="en-US"/>
              <a:t>The relationships among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3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1843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3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1843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iterate type="wd">
                                    <p:tmPct val="100000"/>
                                  </p:iterate>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3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300" fill="hold"/>
                                        <p:tgtEl>
                                          <p:spTgt spid="18435">
                                            <p:txEl>
                                              <p:pRg st="2" end="2"/>
                                            </p:txEl>
                                          </p:spTgt>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iterate type="wd">
                                    <p:tmPct val="100000"/>
                                  </p:iterate>
                                  <p:childTnLst>
                                    <p:set>
                                      <p:cBhvr>
                                        <p:cTn id="22" dur="1" fill="hold">
                                          <p:stCondLst>
                                            <p:cond delay="0"/>
                                          </p:stCondLst>
                                        </p:cTn>
                                        <p:tgtEl>
                                          <p:spTgt spid="18435">
                                            <p:txEl>
                                              <p:pRg st="3" end="3"/>
                                            </p:txEl>
                                          </p:spTgt>
                                        </p:tgtEl>
                                        <p:attrNameLst>
                                          <p:attrName>style.visibility</p:attrName>
                                        </p:attrNameLst>
                                      </p:cBhvr>
                                      <p:to>
                                        <p:strVal val="visible"/>
                                      </p:to>
                                    </p:set>
                                    <p:anim calcmode="lin" valueType="num">
                                      <p:cBhvr additive="base">
                                        <p:cTn id="23" dur="3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4" dur="300" fill="hold"/>
                                        <p:tgtEl>
                                          <p:spTgt spid="18435">
                                            <p:txEl>
                                              <p:pRg st="3" end="3"/>
                                            </p:txEl>
                                          </p:spTgt>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iterate type="wd">
                                    <p:tmPct val="100000"/>
                                  </p:iterate>
                                  <p:childTnLst>
                                    <p:set>
                                      <p:cBhvr>
                                        <p:cTn id="26" dur="1" fill="hold">
                                          <p:stCondLst>
                                            <p:cond delay="0"/>
                                          </p:stCondLst>
                                        </p:cTn>
                                        <p:tgtEl>
                                          <p:spTgt spid="18435">
                                            <p:txEl>
                                              <p:pRg st="4" end="4"/>
                                            </p:txEl>
                                          </p:spTgt>
                                        </p:tgtEl>
                                        <p:attrNameLst>
                                          <p:attrName>style.visibility</p:attrName>
                                        </p:attrNameLst>
                                      </p:cBhvr>
                                      <p:to>
                                        <p:strVal val="visible"/>
                                      </p:to>
                                    </p:set>
                                    <p:anim calcmode="lin" valueType="num">
                                      <p:cBhvr additive="base">
                                        <p:cTn id="27" dur="3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8" dur="300" fill="hold"/>
                                        <p:tgtEl>
                                          <p:spTgt spid="18435">
                                            <p:txEl>
                                              <p:pRg st="4" end="4"/>
                                            </p:txEl>
                                          </p:spTgt>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iterate type="wd">
                                    <p:tmPct val="100000"/>
                                  </p:iterate>
                                  <p:childTnLst>
                                    <p:set>
                                      <p:cBhvr>
                                        <p:cTn id="30" dur="1" fill="hold">
                                          <p:stCondLst>
                                            <p:cond delay="0"/>
                                          </p:stCondLst>
                                        </p:cTn>
                                        <p:tgtEl>
                                          <p:spTgt spid="18435">
                                            <p:txEl>
                                              <p:pRg st="5" end="5"/>
                                            </p:txEl>
                                          </p:spTgt>
                                        </p:tgtEl>
                                        <p:attrNameLst>
                                          <p:attrName>style.visibility</p:attrName>
                                        </p:attrNameLst>
                                      </p:cBhvr>
                                      <p:to>
                                        <p:strVal val="visible"/>
                                      </p:to>
                                    </p:set>
                                    <p:anim calcmode="lin" valueType="num">
                                      <p:cBhvr additive="base">
                                        <p:cTn id="31" dur="3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32" dur="300" fill="hold"/>
                                        <p:tgtEl>
                                          <p:spTgt spid="18435">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Types of Outlines</a:t>
            </a:r>
          </a:p>
        </p:txBody>
      </p:sp>
      <p:sp>
        <p:nvSpPr>
          <p:cNvPr id="19459" name="Rectangle 3"/>
          <p:cNvSpPr>
            <a:spLocks noGrp="1" noChangeArrowheads="1"/>
          </p:cNvSpPr>
          <p:nvPr>
            <p:ph type="body" idx="1"/>
          </p:nvPr>
        </p:nvSpPr>
        <p:spPr>
          <a:xfrm>
            <a:off x="1066800" y="1752600"/>
            <a:ext cx="7620000" cy="4572000"/>
          </a:xfrm>
        </p:spPr>
        <p:txBody>
          <a:bodyPr/>
          <a:lstStyle/>
          <a:p>
            <a:pPr>
              <a:lnSpc>
                <a:spcPct val="90000"/>
              </a:lnSpc>
            </a:pPr>
            <a:r>
              <a:rPr lang="en-US" sz="2800"/>
              <a:t>Two types of outlines:</a:t>
            </a:r>
          </a:p>
          <a:p>
            <a:pPr lvl="1">
              <a:lnSpc>
                <a:spcPct val="90000"/>
              </a:lnSpc>
            </a:pPr>
            <a:r>
              <a:rPr lang="en-US"/>
              <a:t>Sentence Outline:</a:t>
            </a:r>
          </a:p>
          <a:p>
            <a:pPr lvl="2">
              <a:lnSpc>
                <a:spcPct val="90000"/>
              </a:lnSpc>
            </a:pPr>
            <a:r>
              <a:rPr lang="en-US" sz="2800"/>
              <a:t>Each main topic and subtopic is written in a complete sentence.</a:t>
            </a:r>
          </a:p>
          <a:p>
            <a:pPr lvl="1">
              <a:lnSpc>
                <a:spcPct val="90000"/>
              </a:lnSpc>
            </a:pPr>
            <a:r>
              <a:rPr lang="en-US"/>
              <a:t>Topic Outline</a:t>
            </a:r>
          </a:p>
          <a:p>
            <a:pPr lvl="2">
              <a:lnSpc>
                <a:spcPct val="90000"/>
              </a:lnSpc>
            </a:pPr>
            <a:r>
              <a:rPr lang="en-US" sz="2800"/>
              <a:t>Uses words or phrases instead of complete sentences.</a:t>
            </a:r>
          </a:p>
          <a:p>
            <a:pPr>
              <a:lnSpc>
                <a:spcPct val="90000"/>
              </a:lnSpc>
            </a:pPr>
            <a:r>
              <a:rPr lang="en-US" sz="2800"/>
              <a:t>Choose which outline to use but </a:t>
            </a:r>
            <a:r>
              <a:rPr lang="en-US" sz="2800" b="1" u="sng"/>
              <a:t>DO NOT MIX FORMS WITHIN YOUR OUTLINE, CHOOSE ONLY ONE TYPE!!!!</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anim calcmode="lin" valueType="num">
                                      <p:cBhvr additive="base">
                                        <p:cTn id="11" dur="500" fill="hold"/>
                                        <p:tgtEl>
                                          <p:spTgt spid="1945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945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anim calcmode="lin" valueType="num">
                                      <p:cBhvr additive="base">
                                        <p:cTn id="15"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945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anim calcmode="lin" valueType="num">
                                      <p:cBhvr additive="base">
                                        <p:cTn id="19" dur="500" fill="hold"/>
                                        <p:tgtEl>
                                          <p:spTgt spid="1945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anim calcmode="lin" valueType="num">
                                      <p:cBhvr additive="base">
                                        <p:cTn id="23" dur="500" fill="hold"/>
                                        <p:tgtEl>
                                          <p:spTgt spid="19459">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945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9459">
                                            <p:txEl>
                                              <p:pRg st="5" end="5"/>
                                            </p:txEl>
                                          </p:spTgt>
                                        </p:tgtEl>
                                        <p:attrNameLst>
                                          <p:attrName>style.visibility</p:attrName>
                                        </p:attrNameLst>
                                      </p:cBhvr>
                                      <p:to>
                                        <p:strVal val="visible"/>
                                      </p:to>
                                    </p:set>
                                    <p:anim calcmode="lin" valueType="num">
                                      <p:cBhvr additive="base">
                                        <p:cTn id="29" dur="500" fill="hold"/>
                                        <p:tgtEl>
                                          <p:spTgt spid="19459">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9459">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Correct Outline Form</a:t>
            </a:r>
          </a:p>
        </p:txBody>
      </p:sp>
      <p:sp>
        <p:nvSpPr>
          <p:cNvPr id="20483" name="Rectangle 3"/>
          <p:cNvSpPr>
            <a:spLocks noGrp="1" noChangeArrowheads="1"/>
          </p:cNvSpPr>
          <p:nvPr>
            <p:ph type="body" idx="1"/>
          </p:nvPr>
        </p:nvSpPr>
        <p:spPr/>
        <p:txBody>
          <a:bodyPr/>
          <a:lstStyle/>
          <a:p>
            <a:pPr marL="609600" indent="-609600">
              <a:lnSpc>
                <a:spcPct val="90000"/>
              </a:lnSpc>
              <a:buFontTx/>
              <a:buAutoNum type="arabicPeriod"/>
            </a:pPr>
            <a:r>
              <a:rPr lang="en-US" sz="2800"/>
              <a:t>Center the title at the top of the page. Below it, write your thesis statement, or a shortened version of it.</a:t>
            </a:r>
          </a:p>
          <a:p>
            <a:pPr marL="609600" indent="-609600">
              <a:lnSpc>
                <a:spcPct val="90000"/>
              </a:lnSpc>
              <a:buFontTx/>
              <a:buAutoNum type="arabicPeriod"/>
            </a:pPr>
            <a:r>
              <a:rPr lang="en-US" sz="2800"/>
              <a:t>Use the arrangement of numerals and letters that you see in the the models.  </a:t>
            </a:r>
          </a:p>
          <a:p>
            <a:pPr marL="990600" lvl="1" indent="-533400">
              <a:lnSpc>
                <a:spcPct val="90000"/>
              </a:lnSpc>
              <a:buFontTx/>
              <a:buChar char="•"/>
            </a:pPr>
            <a:r>
              <a:rPr lang="en-US" sz="2400"/>
              <a:t>Just use the default version in Microsoft Word</a:t>
            </a:r>
          </a:p>
          <a:p>
            <a:pPr marL="609600" indent="-609600">
              <a:lnSpc>
                <a:spcPct val="90000"/>
              </a:lnSpc>
              <a:buFontTx/>
              <a:buNone/>
            </a:pPr>
            <a:r>
              <a:rPr lang="en-US" sz="2800">
                <a:cs typeface="Times New Roman" pitchFamily="18" charset="0"/>
              </a:rPr>
              <a:t>   3.   </a:t>
            </a:r>
            <a:r>
              <a:rPr lang="en-US" sz="2800">
                <a:ea typeface="Calibri" charset="0"/>
                <a:cs typeface="Calibri" charset="0"/>
              </a:rPr>
              <a:t>When a heading is a sub point of the previous heading, indent its letter or numeral, placing it directly underneath the first letter in the first word of the previous heading.</a:t>
            </a:r>
          </a:p>
          <a:p>
            <a:pPr marL="609600" indent="-609600">
              <a:lnSpc>
                <a:spcPct val="90000"/>
              </a:lnSpc>
              <a:buFontTx/>
              <a:buNone/>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par>
                                <p:cTn id="15" presetID="2" presetClass="entr" presetSubtype="8" fill="hold" grpId="0" nodeType="with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 calcmode="lin" valueType="num">
                                      <p:cBhvr additive="base">
                                        <p:cTn id="17" dur="500" fill="hold"/>
                                        <p:tgtEl>
                                          <p:spTgt spid="2048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048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0483">
                                            <p:txEl>
                                              <p:pRg st="3" end="3"/>
                                            </p:txEl>
                                          </p:spTgt>
                                        </p:tgtEl>
                                        <p:attrNameLst>
                                          <p:attrName>style.visibility</p:attrName>
                                        </p:attrNameLst>
                                      </p:cBhvr>
                                      <p:to>
                                        <p:strVal val="visible"/>
                                      </p:to>
                                    </p:set>
                                    <p:anim calcmode="lin" valueType="num">
                                      <p:cBhvr additive="base">
                                        <p:cTn id="23" dur="500" fill="hold"/>
                                        <p:tgtEl>
                                          <p:spTgt spid="2048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048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Outline Form Continued</a:t>
            </a:r>
          </a:p>
        </p:txBody>
      </p:sp>
      <p:sp>
        <p:nvSpPr>
          <p:cNvPr id="21507" name="Rectangle 3"/>
          <p:cNvSpPr>
            <a:spLocks noGrp="1" noChangeArrowheads="1"/>
          </p:cNvSpPr>
          <p:nvPr>
            <p:ph type="body" idx="1"/>
          </p:nvPr>
        </p:nvSpPr>
        <p:spPr/>
        <p:txBody>
          <a:bodyPr/>
          <a:lstStyle/>
          <a:p>
            <a:pPr marL="609600" indent="-609600">
              <a:lnSpc>
                <a:spcPct val="90000"/>
              </a:lnSpc>
              <a:buFontTx/>
              <a:buNone/>
            </a:pPr>
            <a:r>
              <a:rPr lang="en-US" sz="2800" dirty="0"/>
              <a:t>4. Either use two or more subheadings or details under a heading or don’t use any at all. </a:t>
            </a:r>
            <a:endParaRPr lang="en-US" sz="2800" dirty="0" smtClean="0"/>
          </a:p>
          <a:p>
            <a:pPr marL="1009650" lvl="1" indent="-609600">
              <a:lnSpc>
                <a:spcPct val="90000"/>
              </a:lnSpc>
            </a:pPr>
            <a:r>
              <a:rPr lang="en-US" sz="2400" dirty="0" smtClean="0"/>
              <a:t>In </a:t>
            </a:r>
            <a:r>
              <a:rPr lang="en-US" sz="2400" dirty="0"/>
              <a:t>other words, for every “</a:t>
            </a:r>
            <a:r>
              <a:rPr lang="en-US" sz="2400" b="1" dirty="0"/>
              <a:t>A”</a:t>
            </a:r>
            <a:r>
              <a:rPr lang="en-US" sz="2400" dirty="0"/>
              <a:t> there should be a </a:t>
            </a:r>
            <a:r>
              <a:rPr lang="en-US" sz="2400" b="1" dirty="0"/>
              <a:t>“B”</a:t>
            </a:r>
            <a:r>
              <a:rPr lang="en-US" sz="2400" dirty="0"/>
              <a:t>, and for every “</a:t>
            </a:r>
            <a:r>
              <a:rPr lang="en-US" sz="2400" b="1" dirty="0"/>
              <a:t>1” </a:t>
            </a:r>
            <a:r>
              <a:rPr lang="en-US" sz="2400" dirty="0"/>
              <a:t>there must be a </a:t>
            </a:r>
            <a:r>
              <a:rPr lang="en-US" sz="2400" b="1" dirty="0"/>
              <a:t>“2”</a:t>
            </a:r>
            <a:r>
              <a:rPr lang="en-US" sz="2400" dirty="0"/>
              <a:t>, etc.</a:t>
            </a:r>
          </a:p>
          <a:p>
            <a:pPr marL="609600" indent="-609600">
              <a:lnSpc>
                <a:spcPct val="90000"/>
              </a:lnSpc>
              <a:buFontTx/>
              <a:buAutoNum type="arabicPeriod" startAt="5"/>
            </a:pPr>
            <a:r>
              <a:rPr lang="en-US" sz="2800" dirty="0"/>
              <a:t>In a topic outline, keep items of the same rank in parallel form. </a:t>
            </a:r>
            <a:endParaRPr lang="en-US" sz="2800" dirty="0" smtClean="0"/>
          </a:p>
          <a:p>
            <a:pPr marL="1009650" lvl="1" indent="-609600">
              <a:lnSpc>
                <a:spcPct val="90000"/>
              </a:lnSpc>
            </a:pPr>
            <a:r>
              <a:rPr lang="en-US" sz="2400" dirty="0" smtClean="0"/>
              <a:t> </a:t>
            </a:r>
            <a:r>
              <a:rPr lang="en-US" sz="2400" dirty="0"/>
              <a:t>For instance, if </a:t>
            </a:r>
            <a:r>
              <a:rPr lang="en-US" sz="2400" b="1" dirty="0"/>
              <a:t>A </a:t>
            </a:r>
            <a:r>
              <a:rPr lang="en-US" sz="2400" dirty="0"/>
              <a:t>is a noun, then </a:t>
            </a:r>
            <a:r>
              <a:rPr lang="en-US" sz="2400" b="1" dirty="0"/>
              <a:t>B </a:t>
            </a:r>
            <a:r>
              <a:rPr lang="en-US" sz="2400" dirty="0"/>
              <a:t>and </a:t>
            </a:r>
            <a:r>
              <a:rPr lang="en-US" sz="2400" b="1" dirty="0"/>
              <a:t>C </a:t>
            </a:r>
            <a:r>
              <a:rPr lang="en-US" sz="2400" dirty="0"/>
              <a:t>should also be nouns.</a:t>
            </a:r>
          </a:p>
          <a:p>
            <a:pPr marL="990600" lvl="1" indent="-533400">
              <a:lnSpc>
                <a:spcPct val="90000"/>
              </a:lnSpc>
            </a:pPr>
            <a:r>
              <a:rPr lang="en-US" sz="2400" dirty="0"/>
              <a:t>The form of subtopics does not need to parallel the form of main topics</a:t>
            </a:r>
          </a:p>
          <a:p>
            <a:pPr marL="609600" indent="-609600">
              <a:lnSpc>
                <a:spcPct val="90000"/>
              </a:lnSpc>
              <a:buFontTx/>
              <a:buNone/>
            </a:pPr>
            <a:r>
              <a:rPr lang="en-US" sz="2800" dirty="0"/>
              <a:t>6. Begin each item with a capital letter.  </a:t>
            </a:r>
            <a:r>
              <a:rPr lang="en-US" sz="2800" b="1" dirty="0"/>
              <a:t>Do </a:t>
            </a:r>
            <a:r>
              <a:rPr lang="en-US" sz="2800" b="1" u="sng" dirty="0"/>
              <a:t>NOT use end punctuation in a topic outline!!!</a:t>
            </a:r>
            <a:r>
              <a:rPr lang="en-US" sz="2800" b="1" dirty="0"/>
              <a:t>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anim calcmode="lin" valueType="num">
                                      <p:cBhvr additive="base">
                                        <p:cTn id="11" dur="500" fill="hold"/>
                                        <p:tgtEl>
                                          <p:spTgt spid="2150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150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whoosh.wav"/>
                                        </p:tgtEl>
                                      </p:cMediaNode>
                                    </p:audio>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 calcmode="lin" valueType="num">
                                      <p:cBhvr additive="base">
                                        <p:cTn id="17" dur="500" fill="hold"/>
                                        <p:tgtEl>
                                          <p:spTgt spid="2150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150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par>
                                <p:cTn id="19" presetID="2" presetClass="entr" presetSubtype="8" fill="hold" grpId="0" nodeType="withEffect">
                                  <p:stCondLst>
                                    <p:cond delay="0"/>
                                  </p:stCondLst>
                                  <p:childTnLst>
                                    <p:set>
                                      <p:cBhvr>
                                        <p:cTn id="20" dur="1" fill="hold">
                                          <p:stCondLst>
                                            <p:cond delay="0"/>
                                          </p:stCondLst>
                                        </p:cTn>
                                        <p:tgtEl>
                                          <p:spTgt spid="21507">
                                            <p:txEl>
                                              <p:pRg st="3" end="3"/>
                                            </p:txEl>
                                          </p:spTgt>
                                        </p:tgtEl>
                                        <p:attrNameLst>
                                          <p:attrName>style.visibility</p:attrName>
                                        </p:attrNameLst>
                                      </p:cBhvr>
                                      <p:to>
                                        <p:strVal val="visible"/>
                                      </p:to>
                                    </p:set>
                                    <p:anim calcmode="lin" valueType="num">
                                      <p:cBhvr additive="base">
                                        <p:cTn id="21" dur="500" fill="hold"/>
                                        <p:tgtEl>
                                          <p:spTgt spid="2150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150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2" name="whoosh.wav"/>
                                        </p:tgtEl>
                                      </p:cMediaNode>
                                    </p:audio>
                                  </p:subTnLst>
                                </p:cTn>
                              </p:par>
                              <p:par>
                                <p:cTn id="23" presetID="2" presetClass="entr" presetSubtype="8" fill="hold" grpId="0" nodeType="withEffect">
                                  <p:stCondLst>
                                    <p:cond delay="0"/>
                                  </p:stCondLst>
                                  <p:childTnLst>
                                    <p:set>
                                      <p:cBhvr>
                                        <p:cTn id="24" dur="1" fill="hold">
                                          <p:stCondLst>
                                            <p:cond delay="0"/>
                                          </p:stCondLst>
                                        </p:cTn>
                                        <p:tgtEl>
                                          <p:spTgt spid="21507">
                                            <p:txEl>
                                              <p:pRg st="4" end="4"/>
                                            </p:txEl>
                                          </p:spTgt>
                                        </p:tgtEl>
                                        <p:attrNameLst>
                                          <p:attrName>style.visibility</p:attrName>
                                        </p:attrNameLst>
                                      </p:cBhvr>
                                      <p:to>
                                        <p:strVal val="visible"/>
                                      </p:to>
                                    </p:set>
                                    <p:anim calcmode="lin" valueType="num">
                                      <p:cBhvr additive="base">
                                        <p:cTn id="25" dur="500" fill="hold"/>
                                        <p:tgtEl>
                                          <p:spTgt spid="2150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50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507">
                                            <p:txEl>
                                              <p:pRg st="5" end="5"/>
                                            </p:txEl>
                                          </p:spTgt>
                                        </p:tgtEl>
                                        <p:attrNameLst>
                                          <p:attrName>style.visibility</p:attrName>
                                        </p:attrNameLst>
                                      </p:cBhvr>
                                      <p:to>
                                        <p:strVal val="visible"/>
                                      </p:to>
                                    </p:set>
                                    <p:anim calcmode="lin" valueType="num">
                                      <p:cBhvr additive="base">
                                        <p:cTn id="31" dur="500" fill="hold"/>
                                        <p:tgtEl>
                                          <p:spTgt spid="2150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150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Observations</a:t>
            </a:r>
            <a:endParaRPr lang="en-US" dirty="0"/>
          </a:p>
        </p:txBody>
      </p:sp>
      <p:sp>
        <p:nvSpPr>
          <p:cNvPr id="3" name="Content Placeholder 2"/>
          <p:cNvSpPr>
            <a:spLocks noGrp="1"/>
          </p:cNvSpPr>
          <p:nvPr>
            <p:ph idx="1"/>
          </p:nvPr>
        </p:nvSpPr>
        <p:spPr/>
        <p:txBody>
          <a:bodyPr/>
          <a:lstStyle/>
          <a:p>
            <a:r>
              <a:rPr lang="en-US" sz="2400" dirty="0" smtClean="0"/>
              <a:t>Citations</a:t>
            </a:r>
          </a:p>
          <a:p>
            <a:pPr lvl="1"/>
            <a:r>
              <a:rPr lang="en-US" sz="2400" dirty="0" smtClean="0"/>
              <a:t>You need to cite EVERY piece of research</a:t>
            </a:r>
          </a:p>
          <a:p>
            <a:pPr lvl="1"/>
            <a:r>
              <a:rPr lang="en-US" sz="2400" dirty="0" smtClean="0"/>
              <a:t>Not citing is considered plagiarism</a:t>
            </a:r>
          </a:p>
          <a:p>
            <a:pPr lvl="1"/>
            <a:r>
              <a:rPr lang="en-US" sz="2400" dirty="0" smtClean="0"/>
              <a:t>See slides 14-16</a:t>
            </a:r>
          </a:p>
          <a:p>
            <a:r>
              <a:rPr lang="en-US" sz="2400" dirty="0" smtClean="0"/>
              <a:t>Works cited page</a:t>
            </a:r>
          </a:p>
          <a:p>
            <a:pPr lvl="1"/>
            <a:r>
              <a:rPr lang="en-US" sz="2400" dirty="0" smtClean="0"/>
              <a:t>Missing -10 points</a:t>
            </a:r>
          </a:p>
          <a:p>
            <a:pPr lvl="1"/>
            <a:r>
              <a:rPr lang="en-US" sz="2400" dirty="0" smtClean="0"/>
              <a:t>Format -5 points</a:t>
            </a:r>
          </a:p>
          <a:p>
            <a:r>
              <a:rPr lang="en-US" sz="2400" dirty="0" smtClean="0"/>
              <a:t>Format should’ve followed the same persuasive format in your notes.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REDO</a:t>
            </a:r>
            <a:endParaRPr lang="en-US" dirty="0"/>
          </a:p>
        </p:txBody>
      </p:sp>
      <p:sp>
        <p:nvSpPr>
          <p:cNvPr id="3" name="Content Placeholder 2"/>
          <p:cNvSpPr>
            <a:spLocks noGrp="1"/>
          </p:cNvSpPr>
          <p:nvPr>
            <p:ph idx="1"/>
          </p:nvPr>
        </p:nvSpPr>
        <p:spPr/>
        <p:txBody>
          <a:bodyPr/>
          <a:lstStyle/>
          <a:p>
            <a:r>
              <a:rPr lang="en-US" dirty="0" smtClean="0"/>
              <a:t>You may choose to REDO the essay for FULL CREDIT!!!</a:t>
            </a:r>
          </a:p>
          <a:p>
            <a:r>
              <a:rPr lang="en-US" dirty="0" smtClean="0"/>
              <a:t>You must include a bulleted list detailing all of the corrections you made.</a:t>
            </a:r>
          </a:p>
          <a:p>
            <a:pPr lvl="1"/>
            <a:r>
              <a:rPr lang="en-US" dirty="0" smtClean="0"/>
              <a:t>If you Fail to do this, I will not accept your REDO and your grade will stand.</a:t>
            </a:r>
          </a:p>
          <a:p>
            <a:pPr lvl="1"/>
            <a:r>
              <a:rPr lang="en-US" dirty="0" smtClean="0"/>
              <a:t>REDOs will be due Friday, March 15 and not a day later.</a:t>
            </a:r>
          </a:p>
          <a:p>
            <a:pPr lvl="1"/>
            <a:r>
              <a:rPr lang="en-US" dirty="0" smtClean="0"/>
              <a:t>On Monday during SSR you can meet with me to discuss detailed corrections.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a:t>Evaluating Sources</a:t>
            </a:r>
          </a:p>
        </p:txBody>
      </p:sp>
      <p:sp>
        <p:nvSpPr>
          <p:cNvPr id="6147" name="Rectangle 3"/>
          <p:cNvSpPr>
            <a:spLocks noGrp="1" noChangeArrowheads="1"/>
          </p:cNvSpPr>
          <p:nvPr>
            <p:ph type="body" idx="1"/>
          </p:nvPr>
        </p:nvSpPr>
        <p:spPr/>
        <p:txBody>
          <a:bodyPr/>
          <a:lstStyle/>
          <a:p>
            <a:r>
              <a:rPr lang="en-US" dirty="0"/>
              <a:t>Examine all sources and determine usefulness.</a:t>
            </a:r>
          </a:p>
          <a:p>
            <a:r>
              <a:rPr lang="en-US" dirty="0"/>
              <a:t>Just because it’s in print/online does not mean it is useful.</a:t>
            </a:r>
          </a:p>
          <a:p>
            <a:pPr lvl="1"/>
            <a:r>
              <a:rPr lang="en-US" dirty="0"/>
              <a:t>Anybody can put anything online</a:t>
            </a:r>
          </a:p>
          <a:p>
            <a:pPr lvl="1"/>
            <a:r>
              <a:rPr lang="en-US" dirty="0"/>
              <a:t>Just because it looks professional doesn’t mean it 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7">
                                            <p:txEl>
                                              <p:pRg st="1" end="1"/>
                                            </p:txEl>
                                          </p:spTgt>
                                        </p:tgtEl>
                                        <p:attrNameLst>
                                          <p:attrName>style.visibility</p:attrName>
                                        </p:attrNameLst>
                                      </p:cBhvr>
                                      <p:to>
                                        <p:strVal val="visible"/>
                                      </p:to>
                                    </p:set>
                                    <p:anim calcmode="lin" valueType="num">
                                      <p:cBhvr additive="base">
                                        <p:cTn id="13" dur="500" fill="hold"/>
                                        <p:tgtEl>
                                          <p:spTgt spid="61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14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par>
                                <p:cTn id="15" presetID="2" presetClass="entr" presetSubtype="8" fill="hold" grpId="0" nodeType="with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 calcmode="lin" valueType="num">
                                      <p:cBhvr additive="base">
                                        <p:cTn id="17" dur="500" fill="hold"/>
                                        <p:tgtEl>
                                          <p:spTgt spid="614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4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2" name="whoosh.wav"/>
                                        </p:tgtEl>
                                      </p:cMediaNode>
                                    </p:audio>
                                  </p:subTnLst>
                                </p:cTn>
                              </p:par>
                              <p:par>
                                <p:cTn id="19" presetID="2" presetClass="entr" presetSubtype="8" fill="hold" grpId="0" nodeType="withEffect">
                                  <p:stCondLst>
                                    <p:cond delay="0"/>
                                  </p:stCondLst>
                                  <p:childTnLst>
                                    <p:set>
                                      <p:cBhvr>
                                        <p:cTn id="20" dur="1" fill="hold">
                                          <p:stCondLst>
                                            <p:cond delay="0"/>
                                          </p:stCondLst>
                                        </p:cTn>
                                        <p:tgtEl>
                                          <p:spTgt spid="6147">
                                            <p:txEl>
                                              <p:pRg st="3" end="3"/>
                                            </p:txEl>
                                          </p:spTgt>
                                        </p:tgtEl>
                                        <p:attrNameLst>
                                          <p:attrName>style.visibility</p:attrName>
                                        </p:attrNameLst>
                                      </p:cBhvr>
                                      <p:to>
                                        <p:strVal val="visible"/>
                                      </p:to>
                                    </p:set>
                                    <p:anim calcmode="lin" valueType="num">
                                      <p:cBhvr additive="base">
                                        <p:cTn id="21" dur="500" fill="hold"/>
                                        <p:tgtEl>
                                          <p:spTgt spid="614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614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9"/>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dirty="0"/>
              <a:t>Evaluating Sources Cont’d</a:t>
            </a:r>
          </a:p>
        </p:txBody>
      </p:sp>
      <p:sp>
        <p:nvSpPr>
          <p:cNvPr id="1027" name="Rectangle 3"/>
          <p:cNvSpPr>
            <a:spLocks noGrp="1" noChangeArrowheads="1"/>
          </p:cNvSpPr>
          <p:nvPr>
            <p:ph type="body" idx="1"/>
          </p:nvPr>
        </p:nvSpPr>
        <p:spPr>
          <a:xfrm>
            <a:off x="1066800" y="1752600"/>
            <a:ext cx="7620000" cy="4800600"/>
          </a:xfrm>
        </p:spPr>
        <p:txBody>
          <a:bodyPr/>
          <a:lstStyle/>
          <a:p>
            <a:pPr>
              <a:lnSpc>
                <a:spcPct val="90000"/>
              </a:lnSpc>
            </a:pPr>
            <a:r>
              <a:rPr lang="en-US" sz="2000" dirty="0"/>
              <a:t>Three Source Standards :</a:t>
            </a:r>
          </a:p>
          <a:p>
            <a:pPr lvl="1">
              <a:lnSpc>
                <a:spcPct val="90000"/>
              </a:lnSpc>
            </a:pPr>
            <a:r>
              <a:rPr lang="en-US" sz="2000" dirty="0"/>
              <a:t>The author is an authority</a:t>
            </a:r>
          </a:p>
          <a:p>
            <a:pPr lvl="2">
              <a:lnSpc>
                <a:spcPct val="90000"/>
              </a:lnSpc>
            </a:pPr>
            <a:r>
              <a:rPr lang="en-US" sz="2000" dirty="0"/>
              <a:t>Expert in field</a:t>
            </a:r>
          </a:p>
          <a:p>
            <a:pPr lvl="2">
              <a:lnSpc>
                <a:spcPct val="90000"/>
              </a:lnSpc>
            </a:pPr>
            <a:r>
              <a:rPr lang="en-US" sz="2000" dirty="0"/>
              <a:t>Has been published</a:t>
            </a:r>
          </a:p>
          <a:p>
            <a:pPr lvl="1">
              <a:lnSpc>
                <a:spcPct val="90000"/>
              </a:lnSpc>
            </a:pPr>
            <a:r>
              <a:rPr lang="en-US" sz="2000" dirty="0"/>
              <a:t>The source is up to date</a:t>
            </a:r>
          </a:p>
          <a:p>
            <a:pPr lvl="2">
              <a:lnSpc>
                <a:spcPct val="90000"/>
              </a:lnSpc>
            </a:pPr>
            <a:r>
              <a:rPr lang="en-US" sz="2000" dirty="0"/>
              <a:t>The more recent, the better</a:t>
            </a:r>
          </a:p>
          <a:p>
            <a:pPr lvl="1">
              <a:lnSpc>
                <a:spcPct val="90000"/>
              </a:lnSpc>
            </a:pPr>
            <a:r>
              <a:rPr lang="en-US" sz="2000" dirty="0"/>
              <a:t>The source is respected</a:t>
            </a:r>
          </a:p>
          <a:p>
            <a:pPr lvl="2">
              <a:lnSpc>
                <a:spcPct val="90000"/>
              </a:lnSpc>
            </a:pPr>
            <a:r>
              <a:rPr lang="en-US" sz="2000" dirty="0"/>
              <a:t>Tabloid vs. Legitimate News</a:t>
            </a:r>
          </a:p>
          <a:p>
            <a:pPr lvl="2">
              <a:lnSpc>
                <a:spcPct val="90000"/>
              </a:lnSpc>
            </a:pPr>
            <a:r>
              <a:rPr lang="en-US" sz="2000" dirty="0"/>
              <a:t>Blogs</a:t>
            </a:r>
          </a:p>
          <a:p>
            <a:pPr lvl="2">
              <a:lnSpc>
                <a:spcPct val="90000"/>
              </a:lnSpc>
            </a:pPr>
            <a:r>
              <a:rPr lang="en-US" sz="2000" dirty="0"/>
              <a:t>Wikipedia</a:t>
            </a:r>
          </a:p>
          <a:p>
            <a:pPr>
              <a:lnSpc>
                <a:spcPct val="90000"/>
              </a:lnSpc>
            </a:pPr>
            <a:r>
              <a:rPr lang="en-US" sz="2000" dirty="0">
                <a:hlinkClick r:id="rId2"/>
              </a:rPr>
              <a:t>How To Evaluate Web </a:t>
            </a:r>
            <a:r>
              <a:rPr lang="en-US" sz="2000" dirty="0" smtClean="0">
                <a:hlinkClick r:id="rId2"/>
              </a:rPr>
              <a:t>Pages</a:t>
            </a:r>
            <a:endParaRPr lang="en-US" sz="2000" dirty="0" smtClean="0"/>
          </a:p>
          <a:p>
            <a:pPr>
              <a:lnSpc>
                <a:spcPct val="90000"/>
              </a:lnSpc>
            </a:pPr>
            <a:r>
              <a:rPr lang="en-US" sz="2000" dirty="0" smtClean="0"/>
              <a:t>http://www.sadlier-oxford.com/grammar/writingresearchpaper.cfm?sp=student</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300" fill="hold"/>
                                        <p:tgtEl>
                                          <p:spTgt spid="1027">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1027">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iterate type="wd">
                                    <p:tmPct val="100000"/>
                                  </p:iterate>
                                  <p:childTnLst>
                                    <p:set>
                                      <p:cBhvr>
                                        <p:cTn id="10" dur="1" fill="hold">
                                          <p:stCondLst>
                                            <p:cond delay="0"/>
                                          </p:stCondLst>
                                        </p:cTn>
                                        <p:tgtEl>
                                          <p:spTgt spid="1027">
                                            <p:txEl>
                                              <p:pRg st="1" end="1"/>
                                            </p:txEl>
                                          </p:spTgt>
                                        </p:tgtEl>
                                        <p:attrNameLst>
                                          <p:attrName>style.visibility</p:attrName>
                                        </p:attrNameLst>
                                      </p:cBhvr>
                                      <p:to>
                                        <p:strVal val="visible"/>
                                      </p:to>
                                    </p:set>
                                    <p:anim calcmode="lin" valueType="num">
                                      <p:cBhvr additive="base">
                                        <p:cTn id="11" dur="300" fill="hold"/>
                                        <p:tgtEl>
                                          <p:spTgt spid="1027">
                                            <p:txEl>
                                              <p:pRg st="1" end="1"/>
                                            </p:txEl>
                                          </p:spTgt>
                                        </p:tgtEl>
                                        <p:attrNameLst>
                                          <p:attrName>ppt_x</p:attrName>
                                        </p:attrNameLst>
                                      </p:cBhvr>
                                      <p:tavLst>
                                        <p:tav tm="0">
                                          <p:val>
                                            <p:strVal val="#ppt_x"/>
                                          </p:val>
                                        </p:tav>
                                        <p:tav tm="100000">
                                          <p:val>
                                            <p:strVal val="#ppt_x"/>
                                          </p:val>
                                        </p:tav>
                                      </p:tavLst>
                                    </p:anim>
                                    <p:anim calcmode="lin" valueType="num">
                                      <p:cBhvr additive="base">
                                        <p:cTn id="12" dur="300" fill="hold"/>
                                        <p:tgtEl>
                                          <p:spTgt spid="1027">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iterate type="wd">
                                    <p:tmPct val="100000"/>
                                  </p:iterate>
                                  <p:childTnLst>
                                    <p:set>
                                      <p:cBhvr>
                                        <p:cTn id="14" dur="1" fill="hold">
                                          <p:stCondLst>
                                            <p:cond delay="0"/>
                                          </p:stCondLst>
                                        </p:cTn>
                                        <p:tgtEl>
                                          <p:spTgt spid="1027">
                                            <p:txEl>
                                              <p:pRg st="2" end="2"/>
                                            </p:txEl>
                                          </p:spTgt>
                                        </p:tgtEl>
                                        <p:attrNameLst>
                                          <p:attrName>style.visibility</p:attrName>
                                        </p:attrNameLst>
                                      </p:cBhvr>
                                      <p:to>
                                        <p:strVal val="visible"/>
                                      </p:to>
                                    </p:set>
                                    <p:anim calcmode="lin" valueType="num">
                                      <p:cBhvr additive="base">
                                        <p:cTn id="15" dur="300" fill="hold"/>
                                        <p:tgtEl>
                                          <p:spTgt spid="1027">
                                            <p:txEl>
                                              <p:pRg st="2" end="2"/>
                                            </p:txEl>
                                          </p:spTgt>
                                        </p:tgtEl>
                                        <p:attrNameLst>
                                          <p:attrName>ppt_x</p:attrName>
                                        </p:attrNameLst>
                                      </p:cBhvr>
                                      <p:tavLst>
                                        <p:tav tm="0">
                                          <p:val>
                                            <p:strVal val="#ppt_x"/>
                                          </p:val>
                                        </p:tav>
                                        <p:tav tm="100000">
                                          <p:val>
                                            <p:strVal val="#ppt_x"/>
                                          </p:val>
                                        </p:tav>
                                      </p:tavLst>
                                    </p:anim>
                                    <p:anim calcmode="lin" valueType="num">
                                      <p:cBhvr additive="base">
                                        <p:cTn id="16" dur="300" fill="hold"/>
                                        <p:tgtEl>
                                          <p:spTgt spid="1027">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iterate type="wd">
                                    <p:tmPct val="100000"/>
                                  </p:iterate>
                                  <p:childTnLst>
                                    <p:set>
                                      <p:cBhvr>
                                        <p:cTn id="18" dur="1" fill="hold">
                                          <p:stCondLst>
                                            <p:cond delay="0"/>
                                          </p:stCondLst>
                                        </p:cTn>
                                        <p:tgtEl>
                                          <p:spTgt spid="1027">
                                            <p:txEl>
                                              <p:pRg st="3" end="3"/>
                                            </p:txEl>
                                          </p:spTgt>
                                        </p:tgtEl>
                                        <p:attrNameLst>
                                          <p:attrName>style.visibility</p:attrName>
                                        </p:attrNameLst>
                                      </p:cBhvr>
                                      <p:to>
                                        <p:strVal val="visible"/>
                                      </p:to>
                                    </p:set>
                                    <p:anim calcmode="lin" valueType="num">
                                      <p:cBhvr additive="base">
                                        <p:cTn id="19" dur="300" fill="hold"/>
                                        <p:tgtEl>
                                          <p:spTgt spid="1027">
                                            <p:txEl>
                                              <p:pRg st="3" end="3"/>
                                            </p:txEl>
                                          </p:spTgt>
                                        </p:tgtEl>
                                        <p:attrNameLst>
                                          <p:attrName>ppt_x</p:attrName>
                                        </p:attrNameLst>
                                      </p:cBhvr>
                                      <p:tavLst>
                                        <p:tav tm="0">
                                          <p:val>
                                            <p:strVal val="#ppt_x"/>
                                          </p:val>
                                        </p:tav>
                                        <p:tav tm="100000">
                                          <p:val>
                                            <p:strVal val="#ppt_x"/>
                                          </p:val>
                                        </p:tav>
                                      </p:tavLst>
                                    </p:anim>
                                    <p:anim calcmode="lin" valueType="num">
                                      <p:cBhvr additive="base">
                                        <p:cTn id="20" dur="300" fill="hold"/>
                                        <p:tgtEl>
                                          <p:spTgt spid="1027">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iterate type="wd">
                                    <p:tmPct val="100000"/>
                                  </p:iterate>
                                  <p:childTnLst>
                                    <p:set>
                                      <p:cBhvr>
                                        <p:cTn id="22" dur="1" fill="hold">
                                          <p:stCondLst>
                                            <p:cond delay="0"/>
                                          </p:stCondLst>
                                        </p:cTn>
                                        <p:tgtEl>
                                          <p:spTgt spid="1027">
                                            <p:txEl>
                                              <p:pRg st="4" end="4"/>
                                            </p:txEl>
                                          </p:spTgt>
                                        </p:tgtEl>
                                        <p:attrNameLst>
                                          <p:attrName>style.visibility</p:attrName>
                                        </p:attrNameLst>
                                      </p:cBhvr>
                                      <p:to>
                                        <p:strVal val="visible"/>
                                      </p:to>
                                    </p:set>
                                    <p:anim calcmode="lin" valueType="num">
                                      <p:cBhvr additive="base">
                                        <p:cTn id="23" dur="300" fill="hold"/>
                                        <p:tgtEl>
                                          <p:spTgt spid="1027">
                                            <p:txEl>
                                              <p:pRg st="4" end="4"/>
                                            </p:txEl>
                                          </p:spTgt>
                                        </p:tgtEl>
                                        <p:attrNameLst>
                                          <p:attrName>ppt_x</p:attrName>
                                        </p:attrNameLst>
                                      </p:cBhvr>
                                      <p:tavLst>
                                        <p:tav tm="0">
                                          <p:val>
                                            <p:strVal val="#ppt_x"/>
                                          </p:val>
                                        </p:tav>
                                        <p:tav tm="100000">
                                          <p:val>
                                            <p:strVal val="#ppt_x"/>
                                          </p:val>
                                        </p:tav>
                                      </p:tavLst>
                                    </p:anim>
                                    <p:anim calcmode="lin" valueType="num">
                                      <p:cBhvr additive="base">
                                        <p:cTn id="24" dur="300" fill="hold"/>
                                        <p:tgtEl>
                                          <p:spTgt spid="1027">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iterate type="wd">
                                    <p:tmPct val="100000"/>
                                  </p:iterate>
                                  <p:childTnLst>
                                    <p:set>
                                      <p:cBhvr>
                                        <p:cTn id="26" dur="1" fill="hold">
                                          <p:stCondLst>
                                            <p:cond delay="0"/>
                                          </p:stCondLst>
                                        </p:cTn>
                                        <p:tgtEl>
                                          <p:spTgt spid="1027">
                                            <p:txEl>
                                              <p:pRg st="5" end="5"/>
                                            </p:txEl>
                                          </p:spTgt>
                                        </p:tgtEl>
                                        <p:attrNameLst>
                                          <p:attrName>style.visibility</p:attrName>
                                        </p:attrNameLst>
                                      </p:cBhvr>
                                      <p:to>
                                        <p:strVal val="visible"/>
                                      </p:to>
                                    </p:set>
                                    <p:anim calcmode="lin" valueType="num">
                                      <p:cBhvr additive="base">
                                        <p:cTn id="27" dur="300" fill="hold"/>
                                        <p:tgtEl>
                                          <p:spTgt spid="1027">
                                            <p:txEl>
                                              <p:pRg st="5" end="5"/>
                                            </p:txEl>
                                          </p:spTgt>
                                        </p:tgtEl>
                                        <p:attrNameLst>
                                          <p:attrName>ppt_x</p:attrName>
                                        </p:attrNameLst>
                                      </p:cBhvr>
                                      <p:tavLst>
                                        <p:tav tm="0">
                                          <p:val>
                                            <p:strVal val="#ppt_x"/>
                                          </p:val>
                                        </p:tav>
                                        <p:tav tm="100000">
                                          <p:val>
                                            <p:strVal val="#ppt_x"/>
                                          </p:val>
                                        </p:tav>
                                      </p:tavLst>
                                    </p:anim>
                                    <p:anim calcmode="lin" valueType="num">
                                      <p:cBhvr additive="base">
                                        <p:cTn id="28" dur="300" fill="hold"/>
                                        <p:tgtEl>
                                          <p:spTgt spid="1027">
                                            <p:txEl>
                                              <p:pRg st="5" end="5"/>
                                            </p:txEl>
                                          </p:spTgt>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iterate type="wd">
                                    <p:tmPct val="100000"/>
                                  </p:iterate>
                                  <p:childTnLst>
                                    <p:set>
                                      <p:cBhvr>
                                        <p:cTn id="30" dur="1" fill="hold">
                                          <p:stCondLst>
                                            <p:cond delay="0"/>
                                          </p:stCondLst>
                                        </p:cTn>
                                        <p:tgtEl>
                                          <p:spTgt spid="1027">
                                            <p:txEl>
                                              <p:pRg st="6" end="6"/>
                                            </p:txEl>
                                          </p:spTgt>
                                        </p:tgtEl>
                                        <p:attrNameLst>
                                          <p:attrName>style.visibility</p:attrName>
                                        </p:attrNameLst>
                                      </p:cBhvr>
                                      <p:to>
                                        <p:strVal val="visible"/>
                                      </p:to>
                                    </p:set>
                                    <p:anim calcmode="lin" valueType="num">
                                      <p:cBhvr additive="base">
                                        <p:cTn id="31" dur="300" fill="hold"/>
                                        <p:tgtEl>
                                          <p:spTgt spid="1027">
                                            <p:txEl>
                                              <p:pRg st="6" end="6"/>
                                            </p:txEl>
                                          </p:spTgt>
                                        </p:tgtEl>
                                        <p:attrNameLst>
                                          <p:attrName>ppt_x</p:attrName>
                                        </p:attrNameLst>
                                      </p:cBhvr>
                                      <p:tavLst>
                                        <p:tav tm="0">
                                          <p:val>
                                            <p:strVal val="#ppt_x"/>
                                          </p:val>
                                        </p:tav>
                                        <p:tav tm="100000">
                                          <p:val>
                                            <p:strVal val="#ppt_x"/>
                                          </p:val>
                                        </p:tav>
                                      </p:tavLst>
                                    </p:anim>
                                    <p:anim calcmode="lin" valueType="num">
                                      <p:cBhvr additive="base">
                                        <p:cTn id="32" dur="300" fill="hold"/>
                                        <p:tgtEl>
                                          <p:spTgt spid="1027">
                                            <p:txEl>
                                              <p:pRg st="6" end="6"/>
                                            </p:txEl>
                                          </p:spTgt>
                                        </p:tgtEl>
                                        <p:attrNameLst>
                                          <p:attrName>ppt_y</p:attrName>
                                        </p:attrNameLst>
                                      </p:cBhvr>
                                      <p:tavLst>
                                        <p:tav tm="0">
                                          <p:val>
                                            <p:strVal val="0-#ppt_h/2"/>
                                          </p:val>
                                        </p:tav>
                                        <p:tav tm="100000">
                                          <p:val>
                                            <p:strVal val="#ppt_y"/>
                                          </p:val>
                                        </p:tav>
                                      </p:tavLst>
                                    </p:anim>
                                  </p:childTnLst>
                                </p:cTn>
                              </p:par>
                              <p:par>
                                <p:cTn id="33" presetID="2" presetClass="entr" presetSubtype="1" fill="hold" grpId="0" nodeType="withEffect">
                                  <p:stCondLst>
                                    <p:cond delay="0"/>
                                  </p:stCondLst>
                                  <p:iterate type="wd">
                                    <p:tmPct val="100000"/>
                                  </p:iterate>
                                  <p:childTnLst>
                                    <p:set>
                                      <p:cBhvr>
                                        <p:cTn id="34" dur="1" fill="hold">
                                          <p:stCondLst>
                                            <p:cond delay="0"/>
                                          </p:stCondLst>
                                        </p:cTn>
                                        <p:tgtEl>
                                          <p:spTgt spid="1027">
                                            <p:txEl>
                                              <p:pRg st="7" end="7"/>
                                            </p:txEl>
                                          </p:spTgt>
                                        </p:tgtEl>
                                        <p:attrNameLst>
                                          <p:attrName>style.visibility</p:attrName>
                                        </p:attrNameLst>
                                      </p:cBhvr>
                                      <p:to>
                                        <p:strVal val="visible"/>
                                      </p:to>
                                    </p:set>
                                    <p:anim calcmode="lin" valueType="num">
                                      <p:cBhvr additive="base">
                                        <p:cTn id="35" dur="300" fill="hold"/>
                                        <p:tgtEl>
                                          <p:spTgt spid="1027">
                                            <p:txEl>
                                              <p:pRg st="7" end="7"/>
                                            </p:txEl>
                                          </p:spTgt>
                                        </p:tgtEl>
                                        <p:attrNameLst>
                                          <p:attrName>ppt_x</p:attrName>
                                        </p:attrNameLst>
                                      </p:cBhvr>
                                      <p:tavLst>
                                        <p:tav tm="0">
                                          <p:val>
                                            <p:strVal val="#ppt_x"/>
                                          </p:val>
                                        </p:tav>
                                        <p:tav tm="100000">
                                          <p:val>
                                            <p:strVal val="#ppt_x"/>
                                          </p:val>
                                        </p:tav>
                                      </p:tavLst>
                                    </p:anim>
                                    <p:anim calcmode="lin" valueType="num">
                                      <p:cBhvr additive="base">
                                        <p:cTn id="36" dur="300" fill="hold"/>
                                        <p:tgtEl>
                                          <p:spTgt spid="1027">
                                            <p:txEl>
                                              <p:pRg st="7" end="7"/>
                                            </p:txEl>
                                          </p:spTgt>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0"/>
                                  </p:stCondLst>
                                  <p:iterate type="wd">
                                    <p:tmPct val="100000"/>
                                  </p:iterate>
                                  <p:childTnLst>
                                    <p:set>
                                      <p:cBhvr>
                                        <p:cTn id="38" dur="1" fill="hold">
                                          <p:stCondLst>
                                            <p:cond delay="0"/>
                                          </p:stCondLst>
                                        </p:cTn>
                                        <p:tgtEl>
                                          <p:spTgt spid="1027">
                                            <p:txEl>
                                              <p:pRg st="8" end="8"/>
                                            </p:txEl>
                                          </p:spTgt>
                                        </p:tgtEl>
                                        <p:attrNameLst>
                                          <p:attrName>style.visibility</p:attrName>
                                        </p:attrNameLst>
                                      </p:cBhvr>
                                      <p:to>
                                        <p:strVal val="visible"/>
                                      </p:to>
                                    </p:set>
                                    <p:anim calcmode="lin" valueType="num">
                                      <p:cBhvr additive="base">
                                        <p:cTn id="39" dur="300" fill="hold"/>
                                        <p:tgtEl>
                                          <p:spTgt spid="1027">
                                            <p:txEl>
                                              <p:pRg st="8" end="8"/>
                                            </p:txEl>
                                          </p:spTgt>
                                        </p:tgtEl>
                                        <p:attrNameLst>
                                          <p:attrName>ppt_x</p:attrName>
                                        </p:attrNameLst>
                                      </p:cBhvr>
                                      <p:tavLst>
                                        <p:tav tm="0">
                                          <p:val>
                                            <p:strVal val="#ppt_x"/>
                                          </p:val>
                                        </p:tav>
                                        <p:tav tm="100000">
                                          <p:val>
                                            <p:strVal val="#ppt_x"/>
                                          </p:val>
                                        </p:tav>
                                      </p:tavLst>
                                    </p:anim>
                                    <p:anim calcmode="lin" valueType="num">
                                      <p:cBhvr additive="base">
                                        <p:cTn id="40" dur="300" fill="hold"/>
                                        <p:tgtEl>
                                          <p:spTgt spid="1027">
                                            <p:txEl>
                                              <p:pRg st="8" end="8"/>
                                            </p:txEl>
                                          </p:spTgt>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0"/>
                                  </p:stCondLst>
                                  <p:iterate type="wd">
                                    <p:tmPct val="100000"/>
                                  </p:iterate>
                                  <p:childTnLst>
                                    <p:set>
                                      <p:cBhvr>
                                        <p:cTn id="42" dur="1" fill="hold">
                                          <p:stCondLst>
                                            <p:cond delay="0"/>
                                          </p:stCondLst>
                                        </p:cTn>
                                        <p:tgtEl>
                                          <p:spTgt spid="1027">
                                            <p:txEl>
                                              <p:pRg st="9" end="9"/>
                                            </p:txEl>
                                          </p:spTgt>
                                        </p:tgtEl>
                                        <p:attrNameLst>
                                          <p:attrName>style.visibility</p:attrName>
                                        </p:attrNameLst>
                                      </p:cBhvr>
                                      <p:to>
                                        <p:strVal val="visible"/>
                                      </p:to>
                                    </p:set>
                                    <p:anim calcmode="lin" valueType="num">
                                      <p:cBhvr additive="base">
                                        <p:cTn id="43" dur="300" fill="hold"/>
                                        <p:tgtEl>
                                          <p:spTgt spid="1027">
                                            <p:txEl>
                                              <p:pRg st="9" end="9"/>
                                            </p:txEl>
                                          </p:spTgt>
                                        </p:tgtEl>
                                        <p:attrNameLst>
                                          <p:attrName>ppt_x</p:attrName>
                                        </p:attrNameLst>
                                      </p:cBhvr>
                                      <p:tavLst>
                                        <p:tav tm="0">
                                          <p:val>
                                            <p:strVal val="#ppt_x"/>
                                          </p:val>
                                        </p:tav>
                                        <p:tav tm="100000">
                                          <p:val>
                                            <p:strVal val="#ppt_x"/>
                                          </p:val>
                                        </p:tav>
                                      </p:tavLst>
                                    </p:anim>
                                    <p:anim calcmode="lin" valueType="num">
                                      <p:cBhvr additive="base">
                                        <p:cTn id="44" dur="300" fill="hold"/>
                                        <p:tgtEl>
                                          <p:spTgt spid="1027">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iterate type="wd">
                                    <p:tmPct val="100000"/>
                                  </p:iterate>
                                  <p:childTnLst>
                                    <p:set>
                                      <p:cBhvr>
                                        <p:cTn id="48" dur="1" fill="hold">
                                          <p:stCondLst>
                                            <p:cond delay="0"/>
                                          </p:stCondLst>
                                        </p:cTn>
                                        <p:tgtEl>
                                          <p:spTgt spid="1027">
                                            <p:txEl>
                                              <p:pRg st="10" end="10"/>
                                            </p:txEl>
                                          </p:spTgt>
                                        </p:tgtEl>
                                        <p:attrNameLst>
                                          <p:attrName>style.visibility</p:attrName>
                                        </p:attrNameLst>
                                      </p:cBhvr>
                                      <p:to>
                                        <p:strVal val="visible"/>
                                      </p:to>
                                    </p:set>
                                    <p:anim calcmode="lin" valueType="num">
                                      <p:cBhvr additive="base">
                                        <p:cTn id="49" dur="300" fill="hold"/>
                                        <p:tgtEl>
                                          <p:spTgt spid="1027">
                                            <p:txEl>
                                              <p:pRg st="10" end="10"/>
                                            </p:txEl>
                                          </p:spTgt>
                                        </p:tgtEl>
                                        <p:attrNameLst>
                                          <p:attrName>ppt_x</p:attrName>
                                        </p:attrNameLst>
                                      </p:cBhvr>
                                      <p:tavLst>
                                        <p:tav tm="0">
                                          <p:val>
                                            <p:strVal val="#ppt_x"/>
                                          </p:val>
                                        </p:tav>
                                        <p:tav tm="100000">
                                          <p:val>
                                            <p:strVal val="#ppt_x"/>
                                          </p:val>
                                        </p:tav>
                                      </p:tavLst>
                                    </p:anim>
                                    <p:anim calcmode="lin" valueType="num">
                                      <p:cBhvr additive="base">
                                        <p:cTn id="50" dur="300" fill="hold"/>
                                        <p:tgtEl>
                                          <p:spTgt spid="1027">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iterate type="wd">
                                    <p:tmPct val="100000"/>
                                  </p:iterate>
                                  <p:childTnLst>
                                    <p:set>
                                      <p:cBhvr>
                                        <p:cTn id="54" dur="1" fill="hold">
                                          <p:stCondLst>
                                            <p:cond delay="0"/>
                                          </p:stCondLst>
                                        </p:cTn>
                                        <p:tgtEl>
                                          <p:spTgt spid="1027">
                                            <p:txEl>
                                              <p:pRg st="11" end="11"/>
                                            </p:txEl>
                                          </p:spTgt>
                                        </p:tgtEl>
                                        <p:attrNameLst>
                                          <p:attrName>style.visibility</p:attrName>
                                        </p:attrNameLst>
                                      </p:cBhvr>
                                      <p:to>
                                        <p:strVal val="visible"/>
                                      </p:to>
                                    </p:set>
                                    <p:anim calcmode="lin" valueType="num">
                                      <p:cBhvr additive="base">
                                        <p:cTn id="55" dur="300" fill="hold"/>
                                        <p:tgtEl>
                                          <p:spTgt spid="1027">
                                            <p:txEl>
                                              <p:pRg st="11" end="11"/>
                                            </p:txEl>
                                          </p:spTgt>
                                        </p:tgtEl>
                                        <p:attrNameLst>
                                          <p:attrName>ppt_x</p:attrName>
                                        </p:attrNameLst>
                                      </p:cBhvr>
                                      <p:tavLst>
                                        <p:tav tm="0">
                                          <p:val>
                                            <p:strVal val="#ppt_x"/>
                                          </p:val>
                                        </p:tav>
                                        <p:tav tm="100000">
                                          <p:val>
                                            <p:strVal val="#ppt_x"/>
                                          </p:val>
                                        </p:tav>
                                      </p:tavLst>
                                    </p:anim>
                                    <p:anim calcmode="lin" valueType="num">
                                      <p:cBhvr additive="base">
                                        <p:cTn id="56" dur="300" fill="hold"/>
                                        <p:tgtEl>
                                          <p:spTgt spid="1027">
                                            <p:txEl>
                                              <p:pRg st="11" end="1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Source Cards</a:t>
            </a:r>
          </a:p>
        </p:txBody>
      </p:sp>
      <p:sp>
        <p:nvSpPr>
          <p:cNvPr id="7171" name="Rectangle 3"/>
          <p:cNvSpPr>
            <a:spLocks noGrp="1" noChangeArrowheads="1"/>
          </p:cNvSpPr>
          <p:nvPr>
            <p:ph type="body" idx="1"/>
          </p:nvPr>
        </p:nvSpPr>
        <p:spPr/>
        <p:txBody>
          <a:bodyPr/>
          <a:lstStyle/>
          <a:p>
            <a:r>
              <a:rPr lang="en-US" dirty="0"/>
              <a:t>Skim potential sources for the best/most reliable</a:t>
            </a:r>
          </a:p>
          <a:p>
            <a:r>
              <a:rPr lang="en-US" dirty="0"/>
              <a:t>Put information on </a:t>
            </a:r>
            <a:r>
              <a:rPr lang="en-US" dirty="0" smtClean="0"/>
              <a:t>Note Sheet.</a:t>
            </a:r>
            <a:endParaRPr lang="en-US" dirty="0"/>
          </a:p>
          <a:p>
            <a:pPr>
              <a:buFontTx/>
              <a:buNone/>
            </a:pPr>
            <a:endParaRPr lang="en-US" dirty="0"/>
          </a:p>
        </p:txBody>
      </p:sp>
      <p:graphicFrame>
        <p:nvGraphicFramePr>
          <p:cNvPr id="7209" name="Group 41"/>
          <p:cNvGraphicFramePr>
            <a:graphicFrameLocks noGrp="1"/>
          </p:cNvGraphicFramePr>
          <p:nvPr/>
        </p:nvGraphicFramePr>
        <p:xfrm>
          <a:off x="990600" y="3429000"/>
          <a:ext cx="7772400" cy="3050223"/>
        </p:xfrm>
        <a:graphic>
          <a:graphicData uri="http://schemas.openxmlformats.org/drawingml/2006/table">
            <a:tbl>
              <a:tblPr/>
              <a:tblGrid>
                <a:gridCol w="2870200"/>
                <a:gridCol w="2614613"/>
                <a:gridCol w="2287587"/>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Books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Magazine &amp; Newspapers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Encyclopedias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27263">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rPr>
                        <a:t>Author/Editor Name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rPr>
                        <a:t>Title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rPr>
                        <a:t>Name and Location of publisher</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rPr>
                        <a:t>Copyright date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rPr>
                        <a:t>Author’s Name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rPr>
                        <a:t>Title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rPr>
                        <a:t>Name and date of publication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rPr>
                        <a:t>Page #s of article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rPr>
                        <a:t>Author’s name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rPr>
                        <a:t>Title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rPr>
                        <a:t>Name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rPr>
                        <a:t>Copyright date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0">
                                            <p:txEl>
                                              <p:pRg st="0" end="0"/>
                                            </p:txEl>
                                          </p:spTgt>
                                        </p:tgtEl>
                                        <p:attrNameLst>
                                          <p:attrName>style.visibility</p:attrName>
                                        </p:attrNameLst>
                                      </p:cBhvr>
                                      <p:to>
                                        <p:strVal val="visible"/>
                                      </p:to>
                                    </p:set>
                                    <p:anim calcmode="lin" valueType="num">
                                      <p:cBhvr additive="base">
                                        <p:cTn id="19" dur="500" fill="hold"/>
                                        <p:tgtEl>
                                          <p:spTgt spid="7170">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7209"/>
                                        </p:tgtEl>
                                        <p:attrNameLst>
                                          <p:attrName>style.visibility</p:attrName>
                                        </p:attrNameLst>
                                      </p:cBhvr>
                                      <p:to>
                                        <p:strVal val="visible"/>
                                      </p:to>
                                    </p:set>
                                    <p:anim calcmode="lin" valueType="num">
                                      <p:cBhvr additive="base">
                                        <p:cTn id="25" dur="500" fill="hold"/>
                                        <p:tgtEl>
                                          <p:spTgt spid="7209"/>
                                        </p:tgtEl>
                                        <p:attrNameLst>
                                          <p:attrName>ppt_x</p:attrName>
                                        </p:attrNameLst>
                                      </p:cBhvr>
                                      <p:tavLst>
                                        <p:tav tm="0">
                                          <p:val>
                                            <p:strVal val="0-#ppt_w/2"/>
                                          </p:val>
                                        </p:tav>
                                        <p:tav tm="100000">
                                          <p:val>
                                            <p:strVal val="#ppt_x"/>
                                          </p:val>
                                        </p:tav>
                                      </p:tavLst>
                                    </p:anim>
                                    <p:anim calcmode="lin" valueType="num">
                                      <p:cBhvr additive="base">
                                        <p:cTn id="26" dur="500" fill="hold"/>
                                        <p:tgtEl>
                                          <p:spTgt spid="720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autoUpdateAnimBg="0"/>
      <p:bldP spid="717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a:t>Source Card for Book</a:t>
            </a:r>
          </a:p>
        </p:txBody>
      </p:sp>
      <p:sp>
        <p:nvSpPr>
          <p:cNvPr id="8195" name="Text Box 3"/>
          <p:cNvSpPr txBox="1">
            <a:spLocks noChangeArrowheads="1"/>
          </p:cNvSpPr>
          <p:nvPr/>
        </p:nvSpPr>
        <p:spPr bwMode="auto">
          <a:xfrm>
            <a:off x="1371600" y="3241675"/>
            <a:ext cx="6248400" cy="457200"/>
          </a:xfrm>
          <a:prstGeom prst="rect">
            <a:avLst/>
          </a:prstGeom>
          <a:noFill/>
          <a:ln w="9525">
            <a:noFill/>
            <a:miter lim="800000"/>
            <a:headEnd/>
            <a:tailEnd/>
          </a:ln>
          <a:effectLst/>
        </p:spPr>
        <p:txBody>
          <a:bodyPr>
            <a:spAutoFit/>
          </a:bodyPr>
          <a:lstStyle/>
          <a:p>
            <a:endParaRPr lang="en-US" dirty="0"/>
          </a:p>
        </p:txBody>
      </p:sp>
      <p:graphicFrame>
        <p:nvGraphicFramePr>
          <p:cNvPr id="8206" name="Group 14"/>
          <p:cNvGraphicFramePr>
            <a:graphicFrameLocks noGrp="1"/>
          </p:cNvGraphicFramePr>
          <p:nvPr/>
        </p:nvGraphicFramePr>
        <p:xfrm>
          <a:off x="1600200" y="2667000"/>
          <a:ext cx="6705600" cy="3590544"/>
        </p:xfrm>
        <a:graphic>
          <a:graphicData uri="http://schemas.openxmlformats.org/drawingml/2006/table">
            <a:tbl>
              <a:tblPr/>
              <a:tblGrid>
                <a:gridCol w="6705600"/>
              </a:tblGrid>
              <a:tr h="3505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Bender, Lionel.  </a:t>
                      </a:r>
                      <a:r>
                        <a:rPr kumimoji="0" lang="en-US" sz="2800" b="0" i="0" u="sng" strike="noStrike" cap="none" normalizeH="0" baseline="0" dirty="0" smtClean="0">
                          <a:ln>
                            <a:noFill/>
                          </a:ln>
                          <a:solidFill>
                            <a:schemeClr val="tx1"/>
                          </a:solidFill>
                          <a:effectLst/>
                          <a:latin typeface="Times New Roman" pitchFamily="18" charset="0"/>
                        </a:rPr>
                        <a:t>Lasers in Action.</a:t>
                      </a:r>
                      <a:endParaRPr kumimoji="0" lang="en-US" sz="28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      New York: </a:t>
                      </a:r>
                      <a:r>
                        <a:rPr kumimoji="0" lang="en-US" sz="2800" b="0" i="0" u="none" strike="noStrike" cap="none" normalizeH="0" baseline="0" dirty="0" err="1" smtClean="0">
                          <a:ln>
                            <a:noFill/>
                          </a:ln>
                          <a:solidFill>
                            <a:schemeClr val="tx1"/>
                          </a:solidFill>
                          <a:effectLst/>
                          <a:latin typeface="Times New Roman" pitchFamily="18" charset="0"/>
                        </a:rPr>
                        <a:t>Bookwright</a:t>
                      </a:r>
                      <a:r>
                        <a:rPr kumimoji="0" lang="en-US" sz="2800" b="0" i="0" u="none" strike="noStrike" cap="none" normalizeH="0" baseline="0" dirty="0" smtClean="0">
                          <a:ln>
                            <a:noFill/>
                          </a:ln>
                          <a:solidFill>
                            <a:schemeClr val="tx1"/>
                          </a:solidFill>
                          <a:effectLst/>
                          <a:latin typeface="Times New Roman" pitchFamily="18" charset="0"/>
                        </a:rPr>
                        <a:t>, 1985.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                                                     TA1520.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Madison Library                                M38</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Source Card for Magazine or Newspaper</a:t>
            </a:r>
          </a:p>
        </p:txBody>
      </p:sp>
      <p:graphicFrame>
        <p:nvGraphicFramePr>
          <p:cNvPr id="11281" name="Group 17"/>
          <p:cNvGraphicFramePr>
            <a:graphicFrameLocks noGrp="1"/>
          </p:cNvGraphicFramePr>
          <p:nvPr/>
        </p:nvGraphicFramePr>
        <p:xfrm>
          <a:off x="1371600" y="1981200"/>
          <a:ext cx="7239000" cy="4419600"/>
        </p:xfrm>
        <a:graphic>
          <a:graphicData uri="http://schemas.openxmlformats.org/drawingml/2006/table">
            <a:tbl>
              <a:tblPr/>
              <a:tblGrid>
                <a:gridCol w="7239000"/>
              </a:tblGrid>
              <a:tr h="441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                                                                           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  Cowley, Geoffrey. “Hanging up the Knife.”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     </a:t>
                      </a:r>
                      <a:r>
                        <a:rPr kumimoji="0" lang="en-US" sz="2800" b="0" i="0" u="sng" strike="noStrike" cap="none" normalizeH="0" baseline="0" smtClean="0">
                          <a:ln>
                            <a:noFill/>
                          </a:ln>
                          <a:solidFill>
                            <a:schemeClr val="tx1"/>
                          </a:solidFill>
                          <a:effectLst/>
                          <a:latin typeface="Times New Roman" pitchFamily="18" charset="0"/>
                        </a:rPr>
                        <a:t>Newsweek 12 Feb. 1990: 83-87</a:t>
                      </a: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Madison Library</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Source Card for Encyclopedia</a:t>
            </a:r>
          </a:p>
        </p:txBody>
      </p:sp>
      <p:graphicFrame>
        <p:nvGraphicFramePr>
          <p:cNvPr id="12298" name="Group 10"/>
          <p:cNvGraphicFramePr>
            <a:graphicFrameLocks noGrp="1"/>
          </p:cNvGraphicFramePr>
          <p:nvPr/>
        </p:nvGraphicFramePr>
        <p:xfrm>
          <a:off x="1066800" y="1828800"/>
          <a:ext cx="7543800" cy="4191000"/>
        </p:xfrm>
        <a:graphic>
          <a:graphicData uri="http://schemas.openxmlformats.org/drawingml/2006/table">
            <a:tbl>
              <a:tblPr/>
              <a:tblGrid>
                <a:gridCol w="7543800"/>
              </a:tblGrid>
              <a:tr h="419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                                                                               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  De Maria, Anthony J. “Laser” </a:t>
                      </a:r>
                      <a:r>
                        <a:rPr kumimoji="0" lang="en-US" sz="2800" b="0" i="0" u="sng" strike="noStrike" cap="none" normalizeH="0" baseline="0" smtClean="0">
                          <a:ln>
                            <a:noFill/>
                          </a:ln>
                          <a:solidFill>
                            <a:schemeClr val="tx1"/>
                          </a:solidFill>
                          <a:effectLst/>
                          <a:latin typeface="Times New Roman" pitchFamily="18" charset="0"/>
                        </a:rPr>
                        <a:t>The World Book Encyclopedia</a:t>
                      </a:r>
                      <a:r>
                        <a:rPr kumimoji="0" lang="en-US" sz="2800" b="0" i="0" u="none" strike="noStrike" cap="none" normalizeH="0" baseline="0" smtClean="0">
                          <a:ln>
                            <a:noFill/>
                          </a:ln>
                          <a:solidFill>
                            <a:schemeClr val="tx1"/>
                          </a:solidFill>
                          <a:effectLst/>
                          <a:latin typeface="Times New Roman" pitchFamily="18" charset="0"/>
                        </a:rPr>
                        <a:t>. 1993 ed.</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imes New Roman" pitchFamily="18" charset="0"/>
                        </a:rPr>
                        <a:t>Madison Library</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Source Card for Online Article</a:t>
            </a:r>
          </a:p>
        </p:txBody>
      </p:sp>
      <p:graphicFrame>
        <p:nvGraphicFramePr>
          <p:cNvPr id="13326" name="Group 14"/>
          <p:cNvGraphicFramePr>
            <a:graphicFrameLocks noGrp="1"/>
          </p:cNvGraphicFramePr>
          <p:nvPr/>
        </p:nvGraphicFramePr>
        <p:xfrm>
          <a:off x="1295400" y="1752600"/>
          <a:ext cx="7239000" cy="4419600"/>
        </p:xfrm>
        <a:graphic>
          <a:graphicData uri="http://schemas.openxmlformats.org/drawingml/2006/table">
            <a:tbl>
              <a:tblPr/>
              <a:tblGrid>
                <a:gridCol w="7239000"/>
              </a:tblGrid>
              <a:tr h="441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                                                                           4</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rPr>
                        <a:t>Wollan</a:t>
                      </a:r>
                      <a:r>
                        <a:rPr kumimoji="0" lang="en-US" sz="2800" b="0" i="0" u="none" strike="noStrike" cap="none" normalizeH="0" baseline="0" dirty="0" smtClean="0">
                          <a:ln>
                            <a:noFill/>
                          </a:ln>
                          <a:solidFill>
                            <a:schemeClr val="tx1"/>
                          </a:solidFill>
                          <a:effectLst/>
                          <a:latin typeface="Times New Roman" pitchFamily="18" charset="0"/>
                        </a:rPr>
                        <a:t>, Malia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sng" strike="noStrike" cap="none" normalizeH="0" baseline="0" dirty="0" smtClean="0">
                          <a:ln>
                            <a:noFill/>
                          </a:ln>
                          <a:solidFill>
                            <a:srgbClr val="000000"/>
                          </a:solidFill>
                          <a:effectLst/>
                          <a:latin typeface="Arial" charset="0"/>
                          <a:cs typeface="Arial" charset="0"/>
                        </a:rPr>
                        <a:t>San Francisco to Toughen a Strict Recycling Law</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smtClean="0">
                          <a:ln>
                            <a:noFill/>
                          </a:ln>
                          <a:solidFill>
                            <a:schemeClr val="tx1"/>
                          </a:solidFill>
                          <a:effectLst/>
                          <a:latin typeface="Arial" charset="0"/>
                        </a:rPr>
                        <a:t>USA Today</a:t>
                      </a:r>
                      <a:r>
                        <a:rPr kumimoji="0" lang="en-US" sz="2400" b="0" i="0" u="none" strike="noStrike" cap="none" normalizeH="0" baseline="0" dirty="0" smtClean="0">
                          <a:ln>
                            <a:noFill/>
                          </a:ln>
                          <a:solidFill>
                            <a:schemeClr val="tx1"/>
                          </a:solidFill>
                          <a:effectLst/>
                          <a:latin typeface="Arial" charset="0"/>
                        </a:rPr>
                        <a:t>. June 10, 2009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dirty="0" smtClean="0">
                          <a:ln>
                            <a:noFill/>
                          </a:ln>
                          <a:solidFill>
                            <a:schemeClr val="tx1"/>
                          </a:solidFill>
                          <a:effectLst/>
                          <a:latin typeface="Arial" charset="0"/>
                        </a:rPr>
                        <a:t>New York Times Index</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Online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New York Times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(Feb 4, 2010)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Madison Library</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2236</TotalTime>
  <Words>1489</Words>
  <Application>Microsoft Office PowerPoint</Application>
  <PresentationFormat>On-screen Show (4:3)</PresentationFormat>
  <Paragraphs>233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Notebook</vt:lpstr>
      <vt:lpstr>The Research Paper Process</vt:lpstr>
      <vt:lpstr>Starting Your Research</vt:lpstr>
      <vt:lpstr>Evaluating Sources</vt:lpstr>
      <vt:lpstr>Evaluating Sources Cont’d</vt:lpstr>
      <vt:lpstr>Source Cards</vt:lpstr>
      <vt:lpstr>Source Card for Book</vt:lpstr>
      <vt:lpstr>Source Card for Magazine or Newspaper</vt:lpstr>
      <vt:lpstr>Source Card for Encyclopedia</vt:lpstr>
      <vt:lpstr>Source Card for Online Article</vt:lpstr>
      <vt:lpstr>What You Need for Proper Citation</vt:lpstr>
      <vt:lpstr>Taking Notes</vt:lpstr>
      <vt:lpstr>Taking Notes</vt:lpstr>
      <vt:lpstr>Sample Note Card</vt:lpstr>
      <vt:lpstr>Proper Citation</vt:lpstr>
      <vt:lpstr>Proper Citation</vt:lpstr>
      <vt:lpstr>When to Cite</vt:lpstr>
      <vt:lpstr>Research Paper Format</vt:lpstr>
      <vt:lpstr>Research Process</vt:lpstr>
      <vt:lpstr>Choosing a Topic</vt:lpstr>
      <vt:lpstr>Essay Topic: Careers</vt:lpstr>
      <vt:lpstr>Writing Tips</vt:lpstr>
      <vt:lpstr>Outline</vt:lpstr>
      <vt:lpstr>Types of Outlines</vt:lpstr>
      <vt:lpstr>Correct Outline Form</vt:lpstr>
      <vt:lpstr>Outline Form Continued</vt:lpstr>
      <vt:lpstr>General Observations</vt:lpstr>
      <vt:lpstr>REDO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Research Paper Process</dc:title>
  <dc:creator>Madison</dc:creator>
  <cp:lastModifiedBy>CVS</cp:lastModifiedBy>
  <cp:revision>61</cp:revision>
  <dcterms:created xsi:type="dcterms:W3CDTF">2010-02-04T17:18:20Z</dcterms:created>
  <dcterms:modified xsi:type="dcterms:W3CDTF">2014-01-20T15:17:52Z</dcterms:modified>
</cp:coreProperties>
</file>