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70" r:id="rId11"/>
    <p:sldId id="264" r:id="rId12"/>
    <p:sldId id="265" r:id="rId13"/>
    <p:sldId id="266" r:id="rId14"/>
    <p:sldId id="267" r:id="rId15"/>
    <p:sldId id="268" r:id="rId16"/>
    <p:sldId id="269" r:id="rId17"/>
    <p:sldId id="271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E16B3-6FEE-4D21-AE0D-86917F95DD6E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8BA07-48DC-4EBF-8D47-8232B9FC8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5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DDC83-EBF5-4CDE-9F36-8640EE2F22B5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2DADD-9969-4B68-AC99-22A4C1B1A7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3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9/30/2010</a:t>
            </a:r>
            <a:endParaRPr dirty="0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67F45DD-FFD2-40C2-A2C4-E93573B52EB1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9/30/2010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AEC52-7237-48EB-849F-DAD76641F8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9/30/2010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90AAE12-C31A-4B1F-B6E0-CDEB76F361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9/30/2010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AD6BB-4E4B-45AF-AAEE-13DD65803A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9/30/2010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0D3C93-02BF-4668-8FC8-846AB2011A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9/30/2010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71B79-F3FF-41D3-86BF-8D053E00CA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9/30/2010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E8CEC-3C0A-4197-8AA4-FC0ADCA5A0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9/30/2010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E3F7C-A26D-4861-9B99-533D151054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9/30/2010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DF2D4-90E8-4BAD-8DC2-035F619B68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9/30/2010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B1DE6-0DCB-4B19-9591-5F2D97E9C3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9/30/2010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945FD4-F694-47BF-A567-D2C5F32575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 smtClean="0"/>
              <a:t>9/30/2010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40BDD2C-DDB7-40AA-A26C-CC454A3730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3" r:id="rId2"/>
    <p:sldLayoutId id="2147483771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72" r:id="rId9"/>
    <p:sldLayoutId id="2147483769" r:id="rId10"/>
    <p:sldLayoutId id="214748377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Essay Writing Process and Essential Literary 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Mr. Wangelin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Freshman English &amp;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American Literature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F45DD-FFD2-40C2-A2C4-E93573B52EB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Double Space ENTIRE essay.</a:t>
            </a:r>
          </a:p>
          <a:p>
            <a:r>
              <a:rPr lang="en-US" dirty="0" smtClean="0"/>
              <a:t>12 point Times Roman Font</a:t>
            </a:r>
          </a:p>
          <a:p>
            <a:r>
              <a:rPr lang="en-US" dirty="0" smtClean="0"/>
              <a:t>MUST have a heading</a:t>
            </a:r>
          </a:p>
          <a:p>
            <a:pPr lvl="1"/>
            <a:r>
              <a:rPr lang="en-US" dirty="0" smtClean="0"/>
              <a:t>Top Left Corner</a:t>
            </a:r>
          </a:p>
          <a:p>
            <a:pPr lvl="1"/>
            <a:r>
              <a:rPr lang="en-US" dirty="0" smtClean="0"/>
              <a:t>Your Name</a:t>
            </a:r>
          </a:p>
          <a:p>
            <a:pPr lvl="1"/>
            <a:r>
              <a:rPr lang="en-US" dirty="0" smtClean="0"/>
              <a:t>Wangelin</a:t>
            </a:r>
          </a:p>
          <a:p>
            <a:pPr lvl="1"/>
            <a:r>
              <a:rPr lang="en-US" dirty="0" smtClean="0"/>
              <a:t>English 9</a:t>
            </a:r>
          </a:p>
          <a:p>
            <a:pPr lvl="1"/>
            <a:r>
              <a:rPr lang="en-US" dirty="0" smtClean="0"/>
              <a:t>Date</a:t>
            </a:r>
          </a:p>
          <a:p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Double Space</a:t>
            </a:r>
          </a:p>
          <a:p>
            <a:pPr lvl="1"/>
            <a:r>
              <a:rPr lang="en-US" dirty="0" smtClean="0"/>
              <a:t>Center</a:t>
            </a:r>
          </a:p>
          <a:p>
            <a:pPr lvl="1"/>
            <a:r>
              <a:rPr lang="en-US" dirty="0" smtClean="0"/>
              <a:t>Follow Rules of Capitalization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AD6BB-4E4B-45AF-AAEE-13DD65803AD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Essential Literary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Plot – the sequence of events in a story.  Revolves around a conflict.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u="sng" dirty="0" smtClean="0">
                <a:solidFill>
                  <a:schemeClr val="tx1">
                    <a:tint val="85000"/>
                  </a:schemeClr>
                </a:solidFill>
              </a:rPr>
              <a:t>Exposition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– sets the tone, establishes setting, introduces characters, and gives important background information.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u="sng" dirty="0" smtClean="0">
                <a:solidFill>
                  <a:schemeClr val="tx1">
                    <a:tint val="85000"/>
                  </a:schemeClr>
                </a:solidFill>
              </a:rPr>
              <a:t>Rising Action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–Action prior to the climax. Adding complications or expand the conflict.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u="sng" dirty="0" smtClean="0">
                <a:solidFill>
                  <a:schemeClr val="tx1">
                    <a:tint val="85000"/>
                  </a:schemeClr>
                </a:solidFill>
              </a:rPr>
              <a:t>Falling Action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– The events after the climax.  Ties up loose ends.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u="sng" dirty="0" smtClean="0">
                <a:solidFill>
                  <a:schemeClr val="tx1">
                    <a:tint val="85000"/>
                  </a:schemeClr>
                </a:solidFill>
              </a:rPr>
              <a:t>Climax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– Emotional intensity hits its peak.  Highest point of action. </a:t>
            </a:r>
          </a:p>
          <a:p>
            <a:pPr marL="758952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Hint: One way to identify the climax is when the main character has to make a decision that changes the outcome of the story.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u="sng" dirty="0" smtClean="0">
                <a:solidFill>
                  <a:schemeClr val="tx1">
                    <a:tint val="85000"/>
                  </a:schemeClr>
                </a:solidFill>
              </a:rPr>
              <a:t>Resolution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– The conclusion or ending of the story.  What happened?</a:t>
            </a:r>
            <a:endParaRPr lang="en-US" u="sng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en-US" dirty="0">
              <a:solidFill>
                <a:schemeClr val="tx1">
                  <a:tint val="8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AD6BB-4E4B-45AF-AAEE-13DD65803AD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Freytag’s pyramid</a:t>
            </a:r>
            <a:endParaRPr lang="en-US" dirty="0"/>
          </a:p>
        </p:txBody>
      </p:sp>
      <p:pic>
        <p:nvPicPr>
          <p:cNvPr id="15363" name="Content Placeholder 3" descr="Freytag's Pyrami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609725"/>
            <a:ext cx="7772400" cy="484663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AD6BB-4E4B-45AF-AAEE-13DD65803AD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Essential Literary Elements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u="sng" dirty="0" smtClean="0"/>
              <a:t>Setting</a:t>
            </a:r>
            <a:r>
              <a:rPr lang="en-US" dirty="0" smtClean="0"/>
              <a:t> – Time and place of the story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u="sng" dirty="0" smtClean="0"/>
              <a:t>Conflict</a:t>
            </a:r>
            <a:r>
              <a:rPr lang="en-US" dirty="0" smtClean="0"/>
              <a:t> – Struggle between opposing forces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u="sng" dirty="0" smtClean="0">
                <a:solidFill>
                  <a:schemeClr val="tx1">
                    <a:tint val="85000"/>
                  </a:schemeClr>
                </a:solidFill>
              </a:rPr>
              <a:t>External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– Character vs. outside force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u="sng" dirty="0" smtClean="0">
                <a:solidFill>
                  <a:schemeClr val="tx1">
                    <a:tint val="85000"/>
                  </a:schemeClr>
                </a:solidFill>
              </a:rPr>
              <a:t>Internal 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– Character battles within himself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Four types of conflicts:</a:t>
            </a:r>
          </a:p>
          <a:p>
            <a:pPr marL="758952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Man vs. Man</a:t>
            </a:r>
          </a:p>
          <a:p>
            <a:pPr marL="758952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Man vs. Nature</a:t>
            </a:r>
          </a:p>
          <a:p>
            <a:pPr marL="758952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Man vs. Society</a:t>
            </a:r>
          </a:p>
          <a:p>
            <a:pPr marL="758952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Man vs. Himself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u="sng" dirty="0" smtClean="0"/>
              <a:t>Theme</a:t>
            </a:r>
            <a:r>
              <a:rPr lang="en-US" dirty="0" smtClean="0"/>
              <a:t> –The main idea in fiction, not always stated directly. (The lesson to be learned from the novel)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AD6BB-4E4B-45AF-AAEE-13DD65803AD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Essential Literary Elements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725"/>
            <a:ext cx="7848600" cy="5095875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u="sng" dirty="0" smtClean="0"/>
              <a:t>Character Development</a:t>
            </a:r>
            <a:r>
              <a:rPr lang="en-US" dirty="0" smtClean="0"/>
              <a:t> – How a character changes from the beginning to the end of a story.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u="sng" dirty="0" smtClean="0"/>
              <a:t>Mood</a:t>
            </a:r>
            <a:r>
              <a:rPr lang="en-US" dirty="0" smtClean="0"/>
              <a:t> – The feeling or atmosphere of a story.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u="sng" dirty="0" smtClean="0"/>
              <a:t>Tone</a:t>
            </a:r>
            <a:r>
              <a:rPr lang="en-US" dirty="0" smtClean="0"/>
              <a:t> – The attitude a writer takes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Funny/Serious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u="sng" dirty="0" smtClean="0"/>
              <a:t>Author’s Purpose</a:t>
            </a:r>
            <a:r>
              <a:rPr lang="en-US" dirty="0" smtClean="0"/>
              <a:t> – Why the author wrote the story.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Express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Inform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Persuade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Entertain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u="sng" dirty="0" smtClean="0"/>
              <a:t>Point of View</a:t>
            </a:r>
            <a:r>
              <a:rPr lang="en-US" dirty="0" smtClean="0"/>
              <a:t> – The point of view of the narrator.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1</a:t>
            </a:r>
            <a:r>
              <a:rPr lang="en-US" baseline="30000" dirty="0" smtClean="0">
                <a:solidFill>
                  <a:schemeClr val="tx1">
                    <a:tint val="85000"/>
                  </a:schemeClr>
                </a:solidFill>
              </a:rPr>
              <a:t>st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person – Narrator is in the story</a:t>
            </a:r>
          </a:p>
          <a:p>
            <a:pPr marL="758952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Can only see, hear, feel, what they perceive</a:t>
            </a:r>
          </a:p>
          <a:p>
            <a:pPr marL="758952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Cannot read/hear thoughts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3</a:t>
            </a:r>
            <a:r>
              <a:rPr lang="en-US" baseline="30000" dirty="0" smtClean="0">
                <a:solidFill>
                  <a:schemeClr val="tx1">
                    <a:tint val="85000"/>
                  </a:schemeClr>
                </a:solidFill>
              </a:rPr>
              <a:t>rd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person – Narrator is not in the story and tells the story as it is perceived.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3</a:t>
            </a:r>
            <a:r>
              <a:rPr lang="en-US" baseline="30000" dirty="0" smtClean="0">
                <a:solidFill>
                  <a:schemeClr val="tx1">
                    <a:tint val="85000"/>
                  </a:schemeClr>
                </a:solidFill>
              </a:rPr>
              <a:t>rd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person omniscient – Narrator is “God like” – Knows all, sees 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AD6BB-4E4B-45AF-AAEE-13DD65803AD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Literary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Antagonist</a:t>
            </a:r>
            <a:r>
              <a:rPr lang="en-US" smtClean="0"/>
              <a:t>- The character whom </a:t>
            </a:r>
            <a:r>
              <a:rPr lang="en-US" b="1" smtClean="0"/>
              <a:t>opposes</a:t>
            </a:r>
            <a:r>
              <a:rPr lang="en-US" smtClean="0"/>
              <a:t> the main character.</a:t>
            </a:r>
          </a:p>
          <a:p>
            <a:pPr eaLnBrk="1" hangingPunct="1"/>
            <a:r>
              <a:rPr lang="en-US" b="1" smtClean="0"/>
              <a:t>Protagonist</a:t>
            </a:r>
            <a:r>
              <a:rPr lang="en-US" smtClean="0"/>
              <a:t>- The main character in a drama or other literary work; usually seen as the hero.</a:t>
            </a:r>
          </a:p>
          <a:p>
            <a:pPr eaLnBrk="1" hangingPunct="1"/>
            <a:r>
              <a:rPr lang="en-US" b="1" smtClean="0"/>
              <a:t>Fiction</a:t>
            </a:r>
            <a:r>
              <a:rPr lang="en-US" smtClean="0"/>
              <a:t>- Novels and stories that describe imaginary people and events.</a:t>
            </a:r>
          </a:p>
          <a:p>
            <a:pPr eaLnBrk="1" hangingPunct="1"/>
            <a:r>
              <a:rPr lang="en-US" b="1" smtClean="0"/>
              <a:t>Nonfiction</a:t>
            </a:r>
            <a:r>
              <a:rPr lang="en-US" smtClean="0"/>
              <a:t>- Story told with factual information. (Real)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AD6BB-4E4B-45AF-AAEE-13DD65803AD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Literary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Personification</a:t>
            </a:r>
            <a:r>
              <a:rPr lang="en-US" smtClean="0"/>
              <a:t>- A figure of speech in which inanimate objects or abstractions are endowed with human qualities or are represented as possessing human form</a:t>
            </a:r>
          </a:p>
          <a:p>
            <a:pPr eaLnBrk="1" hangingPunct="1"/>
            <a:r>
              <a:rPr lang="en-US" b="1" smtClean="0"/>
              <a:t>Symbolism</a:t>
            </a:r>
            <a:r>
              <a:rPr lang="en-US" smtClean="0"/>
              <a:t>- when certain special figures, characters, objects or marks are used to suggest something else.  Usually an idea, thought, or abstract thing.  </a:t>
            </a:r>
            <a:r>
              <a:rPr lang="en-US" i="1" smtClean="0"/>
              <a:t>(Example- The American flag </a:t>
            </a:r>
            <a:r>
              <a:rPr lang="en-US" i="1" u="sng" smtClean="0"/>
              <a:t>symbolizes</a:t>
            </a:r>
            <a:r>
              <a:rPr lang="en-US" i="1" smtClean="0"/>
              <a:t> liberty, freedom, and strength.</a:t>
            </a: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AD6BB-4E4B-45AF-AAEE-13DD65803AD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Simile – Compares two things using “like” or “as”.</a:t>
            </a:r>
          </a:p>
          <a:p>
            <a:pPr lvl="1"/>
            <a:r>
              <a:rPr lang="en-US" dirty="0" smtClean="0"/>
              <a:t>Example: The light was </a:t>
            </a:r>
            <a:r>
              <a:rPr lang="en-US" b="1" u="sng" dirty="0" smtClean="0"/>
              <a:t>as</a:t>
            </a:r>
            <a:r>
              <a:rPr lang="en-US" dirty="0" smtClean="0"/>
              <a:t> bright </a:t>
            </a:r>
            <a:r>
              <a:rPr lang="en-US" b="1" u="sng" dirty="0" smtClean="0"/>
              <a:t>as</a:t>
            </a:r>
            <a:r>
              <a:rPr lang="en-US" dirty="0" smtClean="0"/>
              <a:t> the sun!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Metaphor – Compares two unlike things, without using “like” or “as”.</a:t>
            </a:r>
          </a:p>
          <a:p>
            <a:pPr lvl="1"/>
            <a:r>
              <a:rPr lang="en-US" dirty="0" smtClean="0"/>
              <a:t>Example: The dog had the speed of a cheetah.</a:t>
            </a:r>
          </a:p>
          <a:p>
            <a:r>
              <a:rPr lang="en-US" smtClean="0"/>
              <a:t>Allusion - a reference in a literary work to a person, place, or thing in history or another work of literature.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AD6BB-4E4B-45AF-AAEE-13DD65803AD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Introduction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Intro consists of at least 4 sentences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Sentences:</a:t>
            </a:r>
          </a:p>
          <a:p>
            <a:pPr marL="777240" lvl="1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Grabber – Gets the attention of the reader.</a:t>
            </a:r>
          </a:p>
          <a:p>
            <a:pPr marL="1014984" lvl="2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YOUR GRABBER IS NOT YOUR THESIS STATEMENT!!!</a:t>
            </a:r>
          </a:p>
          <a:p>
            <a:pPr marL="1014984" lvl="2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“Yes, true love is possible” is a thesis not a grabber!!!</a:t>
            </a:r>
          </a:p>
          <a:p>
            <a:pPr marL="1051560" lvl="2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Types of Grabbers:</a:t>
            </a:r>
          </a:p>
          <a:p>
            <a:pPr marL="1325880" lvl="3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lphaUcPeriod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Serious, straight forward broad statement</a:t>
            </a:r>
          </a:p>
          <a:p>
            <a:pPr marL="1325880" lvl="3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lphaUcPeriod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Dramatic or eye opening statement or statistic</a:t>
            </a:r>
          </a:p>
          <a:p>
            <a:pPr marL="1325880" lvl="3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lphaUcPeriod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Funny story or anecdote</a:t>
            </a:r>
            <a:r>
              <a:rPr lang="en-US" dirty="0" smtClean="0"/>
              <a:t> </a:t>
            </a:r>
          </a:p>
          <a:p>
            <a:pPr marL="1325880" lvl="3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lphaUcPeriod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Appropriate Quote</a:t>
            </a:r>
          </a:p>
          <a:p>
            <a:pPr marL="1600200" lvl="4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"/>
              <a:defRPr/>
            </a:pPr>
            <a:r>
              <a:rPr lang="en-US" dirty="0" smtClean="0"/>
              <a:t>From the author</a:t>
            </a:r>
          </a:p>
          <a:p>
            <a:pPr marL="1600200" lvl="4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"/>
              <a:defRPr/>
            </a:pPr>
            <a:r>
              <a:rPr lang="en-US" dirty="0" smtClean="0"/>
              <a:t>From the text/literature</a:t>
            </a:r>
          </a:p>
          <a:p>
            <a:pPr marL="1600200" lvl="4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"/>
              <a:defRPr/>
            </a:pPr>
            <a:r>
              <a:rPr lang="en-US" dirty="0" smtClean="0"/>
              <a:t>From an expert in your topic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AD6BB-4E4B-45AF-AAEE-13DD65803AD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Intro paragraph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Sentence Number…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dirty="0" smtClean="0"/>
              <a:t>Development of the Grabber</a:t>
            </a:r>
          </a:p>
          <a:p>
            <a:pPr marL="761238" lvl="1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Connects the grabber to the thesis</a:t>
            </a:r>
          </a:p>
          <a:p>
            <a:pPr marL="761238" lvl="1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Explain what your grabber is referring to/ why it’s important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dirty="0" smtClean="0"/>
              <a:t>Thesis Statement</a:t>
            </a:r>
          </a:p>
          <a:p>
            <a:pPr marL="761238" lvl="1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One sentence which states the topic and your point of view.</a:t>
            </a:r>
          </a:p>
          <a:p>
            <a:pPr marL="761238" lvl="1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“Yes, true love is possible” is your thesis.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dirty="0" smtClean="0"/>
              <a:t>Plan of Development (P.O.D.)</a:t>
            </a:r>
          </a:p>
          <a:p>
            <a:pPr marL="761238" lvl="1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One sentence which presents, in order, your 2 supporting/body paragraphs that support your thesis </a:t>
            </a:r>
            <a:r>
              <a:rPr lang="en-US" b="1" dirty="0" smtClean="0">
                <a:solidFill>
                  <a:schemeClr val="tx1">
                    <a:tint val="85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your counter argument.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AD6BB-4E4B-45AF-AAEE-13DD65803AD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Three supporting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Each paragraph </a:t>
            </a:r>
            <a:r>
              <a:rPr lang="en-US" b="1" u="sng" dirty="0" smtClean="0"/>
              <a:t>will</a:t>
            </a:r>
            <a:r>
              <a:rPr lang="en-US" dirty="0" smtClean="0"/>
              <a:t> have the following qualities:</a:t>
            </a:r>
          </a:p>
          <a:p>
            <a:pPr marL="749808" lvl="1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Topic Sentence (1</a:t>
            </a:r>
            <a:r>
              <a:rPr lang="en-US" baseline="30000" dirty="0" smtClean="0">
                <a:solidFill>
                  <a:schemeClr val="tx1">
                    <a:tint val="85000"/>
                  </a:schemeClr>
                </a:solidFill>
              </a:rPr>
              <a:t>st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Sentence)</a:t>
            </a:r>
          </a:p>
          <a:p>
            <a:pPr marL="987552" lvl="2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One sentence which begins with a transition and includes the thesis and the point from the P.O.D.</a:t>
            </a:r>
          </a:p>
          <a:p>
            <a:pPr marL="749808" lvl="1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Supporting Sentences (Sentences 2-7)</a:t>
            </a:r>
          </a:p>
          <a:p>
            <a:pPr marL="987552" lvl="2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A specific number of sentences which:</a:t>
            </a:r>
          </a:p>
          <a:p>
            <a:pPr marL="1234440" lvl="3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Explains</a:t>
            </a:r>
          </a:p>
          <a:p>
            <a:pPr marL="1234440" lvl="3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Provides Examples</a:t>
            </a:r>
          </a:p>
          <a:p>
            <a:pPr marL="1234440" lvl="3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Clarifies</a:t>
            </a:r>
          </a:p>
          <a:p>
            <a:pPr marL="1234440" lvl="3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Details</a:t>
            </a:r>
          </a:p>
          <a:p>
            <a:pPr marL="1234440" lvl="3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…the topic sentence</a:t>
            </a:r>
          </a:p>
          <a:p>
            <a:pPr marL="806958" lvl="1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Concluding Sentence</a:t>
            </a:r>
          </a:p>
          <a:p>
            <a:pPr marL="1044702" lvl="2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One sentence at the end of the paragraph which restates the topic sentence.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AD6BB-4E4B-45AF-AAEE-13DD65803AD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Three supporting paragraphs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725"/>
            <a:ext cx="7848600" cy="524827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 </a:t>
            </a:r>
            <a:r>
              <a:rPr lang="en-US" b="1" u="sng" dirty="0" smtClean="0"/>
              <a:t>GOOD</a:t>
            </a:r>
            <a:r>
              <a:rPr lang="en-US" dirty="0" smtClean="0"/>
              <a:t> Supporting Paragraph </a:t>
            </a:r>
            <a:r>
              <a:rPr lang="en-US" b="1" u="sng" dirty="0" smtClean="0"/>
              <a:t>WILL</a:t>
            </a:r>
            <a:r>
              <a:rPr lang="en-US" dirty="0" smtClean="0"/>
              <a:t> contain </a:t>
            </a:r>
            <a:r>
              <a:rPr lang="en-US" b="1" u="sng" dirty="0" smtClean="0"/>
              <a:t>AT LEAST</a:t>
            </a:r>
            <a:r>
              <a:rPr lang="en-US" dirty="0" smtClean="0"/>
              <a:t> 5-8 sentences!!!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The order of these sentences are as follows:</a:t>
            </a:r>
          </a:p>
          <a:p>
            <a:pPr marL="749808" lvl="1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Topic Sentence</a:t>
            </a:r>
          </a:p>
          <a:p>
            <a:pPr marL="749808" lvl="1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First reason sentence</a:t>
            </a:r>
          </a:p>
          <a:p>
            <a:pPr marL="749808" lvl="1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Details for first reason sentence</a:t>
            </a:r>
          </a:p>
          <a:p>
            <a:pPr marL="987552" lvl="2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Detail sentences explain in more detail your reason sentence or give examples.</a:t>
            </a:r>
          </a:p>
          <a:p>
            <a:pPr marL="987552" lvl="2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If doing a research paper this is where you would put your evidence.</a:t>
            </a:r>
          </a:p>
          <a:p>
            <a:pPr marL="749808" lvl="1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Second reason sentence</a:t>
            </a:r>
          </a:p>
          <a:p>
            <a:pPr marL="749808" lvl="1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Details for second reason</a:t>
            </a:r>
          </a:p>
          <a:p>
            <a:pPr marL="749808" lvl="1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Third reason sentence</a:t>
            </a:r>
          </a:p>
          <a:p>
            <a:pPr marL="749808" lvl="1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Details for </a:t>
            </a:r>
            <a:r>
              <a:rPr lang="en-US" smtClean="0">
                <a:solidFill>
                  <a:schemeClr val="tx1">
                    <a:tint val="85000"/>
                  </a:schemeClr>
                </a:solidFill>
              </a:rPr>
              <a:t>third reason</a:t>
            </a: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749808" lvl="1" indent="-457200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Concluding Sentence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AD6BB-4E4B-45AF-AAEE-13DD65803AD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Paragraph 1 - Introduction</a:t>
            </a:r>
          </a:p>
          <a:p>
            <a:r>
              <a:rPr lang="en-US" sz="3600" dirty="0" smtClean="0"/>
              <a:t>Paragraph 2 – Support #1</a:t>
            </a:r>
          </a:p>
          <a:p>
            <a:r>
              <a:rPr lang="en-US" sz="3600" dirty="0" smtClean="0"/>
              <a:t>Paragraph 3 – Support #2</a:t>
            </a:r>
          </a:p>
          <a:p>
            <a:r>
              <a:rPr lang="en-US" sz="3600" dirty="0" smtClean="0"/>
              <a:t>Paragraph 4 – Counter Argument </a:t>
            </a:r>
          </a:p>
          <a:p>
            <a:pPr lvl="1"/>
            <a:r>
              <a:rPr lang="en-US" sz="3600" dirty="0" smtClean="0"/>
              <a:t>What would the opposition say?</a:t>
            </a:r>
          </a:p>
          <a:p>
            <a:r>
              <a:rPr lang="en-US" sz="3600" dirty="0" smtClean="0"/>
              <a:t>Paragraph 5 - Conclusion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AD6BB-4E4B-45AF-AAEE-13DD65803AD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62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Connect paragraphs and ideas together</a:t>
            </a:r>
          </a:p>
          <a:p>
            <a:pPr eaLnBrk="1" hangingPunct="1"/>
            <a:r>
              <a:rPr lang="en-US" smtClean="0"/>
              <a:t>Show that the speaker is moving on the next point.</a:t>
            </a:r>
          </a:p>
          <a:p>
            <a:pPr eaLnBrk="1" hangingPunct="1"/>
            <a:r>
              <a:rPr lang="en-US" smtClean="0"/>
              <a:t>A transition </a:t>
            </a:r>
            <a:r>
              <a:rPr lang="en-US" b="1" u="sng" smtClean="0"/>
              <a:t>MUST</a:t>
            </a:r>
            <a:r>
              <a:rPr lang="en-US" smtClean="0"/>
              <a:t> be at the beginning of each supporting paragraph </a:t>
            </a:r>
            <a:r>
              <a:rPr lang="en-US" b="1" u="sng" smtClean="0"/>
              <a:t>AND</a:t>
            </a:r>
            <a:r>
              <a:rPr lang="en-US" smtClean="0"/>
              <a:t> at the beginning of your “Reason Sentences”.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AD6BB-4E4B-45AF-AAEE-13DD65803AD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Concluding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725"/>
            <a:ext cx="7848600" cy="5095875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Has at </a:t>
            </a:r>
            <a:r>
              <a:rPr lang="en-US" b="1" u="sng" dirty="0" smtClean="0"/>
              <a:t>LEAST</a:t>
            </a:r>
            <a:r>
              <a:rPr lang="en-US" dirty="0" smtClean="0"/>
              <a:t> four sentences!</a:t>
            </a:r>
          </a:p>
          <a:p>
            <a:pPr marL="761238" lvl="1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Restate the thesis</a:t>
            </a:r>
          </a:p>
          <a:p>
            <a:pPr marL="998982" lvl="2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One sentence that restates the thesis and begins with a transition.</a:t>
            </a:r>
          </a:p>
          <a:p>
            <a:pPr marL="998982" lvl="2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“In conclusion, true love is possible…”</a:t>
            </a:r>
          </a:p>
          <a:p>
            <a:pPr marL="998982" lvl="2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To reword your conclusion so that it doesn’t sound redundant you may want to use a thesaurus.</a:t>
            </a:r>
          </a:p>
          <a:p>
            <a:pPr marL="761238" lvl="1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Summary of P.O.D.</a:t>
            </a:r>
          </a:p>
          <a:p>
            <a:pPr marL="998982" lvl="2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One sentence that simply restates the P.O.D.</a:t>
            </a:r>
          </a:p>
          <a:p>
            <a:pPr marL="998982" lvl="2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“Like Romeo and Juliet, true love is possible because </a:t>
            </a:r>
            <a:r>
              <a:rPr lang="en-US" b="1" dirty="0" smtClean="0"/>
              <a:t>Reason 1, Reason 2, &amp; Reason 3</a:t>
            </a:r>
            <a:r>
              <a:rPr lang="en-US" dirty="0" smtClean="0"/>
              <a:t>.”</a:t>
            </a:r>
          </a:p>
          <a:p>
            <a:pPr marL="761238" lvl="1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Opposing View Point</a:t>
            </a:r>
          </a:p>
          <a:p>
            <a:pPr marL="998982" lvl="2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One sentence that states what the opposition would say about your topic.</a:t>
            </a:r>
          </a:p>
          <a:p>
            <a:pPr marL="761238" lvl="1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Universal Application</a:t>
            </a:r>
          </a:p>
          <a:p>
            <a:pPr marL="998982" lvl="2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One sentence that provides:</a:t>
            </a:r>
          </a:p>
          <a:p>
            <a:pPr marL="1245870" lvl="3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Solution to your topic/issue</a:t>
            </a:r>
          </a:p>
          <a:p>
            <a:pPr marL="1245870" lvl="3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Importance of your topic</a:t>
            </a:r>
          </a:p>
          <a:p>
            <a:pPr marL="1245870" lvl="3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Lesson to be learned from your topic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AD6BB-4E4B-45AF-AAEE-13DD65803AD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Miscellaneous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725"/>
            <a:ext cx="7924800" cy="5095875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smtClean="0"/>
              <a:t>DO NOT WRITE IN THE FIRST PERSON!!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No “I” or “you”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Unless the teacher/prompt gives you permission – “In your opinion”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Do not use contractions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Can’t = cannot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Don’t = do not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He’ll = he will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Etc…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Mr. Wang’s Rule of Three:</a:t>
            </a:r>
          </a:p>
          <a:p>
            <a:pPr marL="761238" lvl="1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smtClean="0">
                <a:solidFill>
                  <a:schemeClr val="tx1">
                    <a:tint val="85000"/>
                  </a:schemeClr>
                </a:solidFill>
              </a:rPr>
              <a:t>Your 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topic sentences/reasons must be supported by </a:t>
            </a:r>
            <a:r>
              <a:rPr lang="en-US" b="1" u="sng" dirty="0" smtClean="0">
                <a:solidFill>
                  <a:schemeClr val="tx1">
                    <a:tint val="85000"/>
                  </a:schemeClr>
                </a:solidFill>
              </a:rPr>
              <a:t>THREE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reasons (Reason Sentences)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Obviously use proper English and Grammar</a:t>
            </a:r>
          </a:p>
          <a:p>
            <a:pPr marL="761238" lvl="1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Absolutely no:</a:t>
            </a:r>
          </a:p>
          <a:p>
            <a:pPr marL="998982" lvl="2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“Text Talk”</a:t>
            </a:r>
          </a:p>
          <a:p>
            <a:pPr marL="998982" lvl="2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Slang</a:t>
            </a:r>
          </a:p>
          <a:p>
            <a:pPr marL="998982" lvl="2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Short hand/Abbreviations</a:t>
            </a:r>
          </a:p>
          <a:p>
            <a:pPr marL="1245870" lvl="3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“You” is spelled y-o-u not “u”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AD6BB-4E4B-45AF-AAEE-13DD65803AD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1543</TotalTime>
  <Words>1167</Words>
  <Application>Microsoft Office PowerPoint</Application>
  <PresentationFormat>On-screen Show (4:3)</PresentationFormat>
  <Paragraphs>179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Trebuchet MS</vt:lpstr>
      <vt:lpstr>Wingdings</vt:lpstr>
      <vt:lpstr>Wingdings 2</vt:lpstr>
      <vt:lpstr>Opulent</vt:lpstr>
      <vt:lpstr>The Essay Writing Process and Essential Literary Elements</vt:lpstr>
      <vt:lpstr>Introduction Paragraph</vt:lpstr>
      <vt:lpstr>Intro paragraph cont’d</vt:lpstr>
      <vt:lpstr>Three supporting Paragraphs</vt:lpstr>
      <vt:lpstr>Three supporting paragraphs cont’d</vt:lpstr>
      <vt:lpstr>Essay template</vt:lpstr>
      <vt:lpstr>Transitions</vt:lpstr>
      <vt:lpstr>Concluding Paragraph</vt:lpstr>
      <vt:lpstr>Miscellaneous information</vt:lpstr>
      <vt:lpstr>Format</vt:lpstr>
      <vt:lpstr>Essential Literary elements</vt:lpstr>
      <vt:lpstr>Freytag’s pyramid</vt:lpstr>
      <vt:lpstr>Essential Literary Elements Cont’d</vt:lpstr>
      <vt:lpstr>Essential Literary Elements Cont’d</vt:lpstr>
      <vt:lpstr>Literary Elements</vt:lpstr>
      <vt:lpstr>Literary Elements</vt:lpstr>
      <vt:lpstr>Literary Elements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Essay Writing Process and Essential Literary Elements</dc:title>
  <dc:creator>Nathan Wangelin</dc:creator>
  <cp:lastModifiedBy>Wangelin, Nathan</cp:lastModifiedBy>
  <cp:revision>92</cp:revision>
  <dcterms:created xsi:type="dcterms:W3CDTF">2010-01-24T22:06:29Z</dcterms:created>
  <dcterms:modified xsi:type="dcterms:W3CDTF">2014-10-17T12:32:39Z</dcterms:modified>
</cp:coreProperties>
</file>