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4" r:id="rId14"/>
    <p:sldId id="277" r:id="rId15"/>
    <p:sldId id="278" r:id="rId16"/>
    <p:sldId id="280" r:id="rId17"/>
    <p:sldId id="281" r:id="rId18"/>
    <p:sldId id="279" r:id="rId19"/>
    <p:sldId id="286" r:id="rId20"/>
    <p:sldId id="285"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282" r:id="rId34"/>
    <p:sldId id="283" r:id="rId35"/>
    <p:sldId id="284" r:id="rId36"/>
    <p:sldId id="288" r:id="rId37"/>
    <p:sldId id="28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647717-F89C-4B6B-9FB9-B391824EA5DC}" type="datetimeFigureOut">
              <a:rPr lang="en-US"/>
              <a:pPr>
                <a:defRPr/>
              </a:pPr>
              <a:t>11/12/2015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353EB7-2F73-4D09-8766-891253FC6824}" type="slidenum">
              <a:rPr lang="en-US"/>
              <a:pPr>
                <a:defRPr/>
              </a:pPr>
              <a:t>‹#›</a:t>
            </a:fld>
            <a:endParaRPr lang="en-US" dirty="0"/>
          </a:p>
        </p:txBody>
      </p:sp>
    </p:spTree>
    <p:extLst>
      <p:ext uri="{BB962C8B-B14F-4D97-AF65-F5344CB8AC3E}">
        <p14:creationId xmlns:p14="http://schemas.microsoft.com/office/powerpoint/2010/main" val="12489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carta.msn.com/encyclopedia_761570777/Native_Americans_of_North_America.html" TargetMode="External"/><Relationship Id="rId7" Type="http://schemas.openxmlformats.org/officeDocument/2006/relationships/hyperlink" Target="http://encarta.msn.com/encyclopedia_761587500/Mexican_American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carta.msn.com/encyclopedia_761563055/Los_Angeles.html" TargetMode="External"/><Relationship Id="rId5" Type="http://schemas.openxmlformats.org/officeDocument/2006/relationships/hyperlink" Target="http://encarta.msn.com/encyclopedia_761572773/Gary.html" TargetMode="External"/><Relationship Id="rId4" Type="http://schemas.openxmlformats.org/officeDocument/2006/relationships/hyperlink" Target="http://encarta.msn.com/encyclopedia_761568035/Detroit.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Christmas dinner in the home of Earl Pauley near Smithland, Iowa. (Circa 1935) </a:t>
            </a:r>
          </a:p>
          <a:p>
            <a:pPr eaLnBrk="1" hangingPunct="1">
              <a:spcBef>
                <a:spcPct val="0"/>
              </a:spcBef>
              <a:buFontTx/>
              <a:buChar char="•"/>
            </a:pPr>
            <a:r>
              <a:rPr lang="en-US" dirty="0" smtClean="0"/>
              <a:t>Homeless family, tenant farmers in 1936. </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B1E9D-7CE8-469E-A648-E2F6E66C7E29}"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64674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they already fared poorly by virtually every social or economic indicator. But Native Americans, like blacks, were brought into New Deal relief programs that in theory did not discriminate, and an attempt was made, through the Indian Reorganization Act, to enable tribes to reestablish their identities and cultural practices.</a:t>
            </a:r>
          </a:p>
          <a:p>
            <a:pPr>
              <a:buFontTx/>
              <a:buChar char="•"/>
            </a:pPr>
            <a:r>
              <a:rPr lang="en-US" dirty="0" smtClean="0"/>
              <a:t>Here, Mohawk ironworkers put up steel for the United Nations General Assembly building in 1952. Some Mohawk continue to work as ironworkers today. </a:t>
            </a:r>
          </a:p>
        </p:txBody>
      </p:sp>
    </p:spTree>
    <p:extLst>
      <p:ext uri="{BB962C8B-B14F-4D97-AF65-F5344CB8AC3E}">
        <p14:creationId xmlns:p14="http://schemas.microsoft.com/office/powerpoint/2010/main" val="292393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88A73B3-8CA2-4B0A-B6E1-FA1338F97785}" type="slidenum">
              <a:rPr lang="en-US" smtClean="0"/>
              <a:pPr>
                <a:defRPr/>
              </a:pPr>
              <a:t>15</a:t>
            </a:fld>
            <a:endParaRPr lang="en-US" dirty="0"/>
          </a:p>
        </p:txBody>
      </p:sp>
    </p:spTree>
    <p:extLst>
      <p:ext uri="{BB962C8B-B14F-4D97-AF65-F5344CB8AC3E}">
        <p14:creationId xmlns:p14="http://schemas.microsoft.com/office/powerpoint/2010/main" val="406255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Breadlines: long line of people waiting to be fed: New York City: in the absence of substantial government relief programs during 1932, free food was distributed with private funds in some urban centers to large numbers of the unemployed. </a:t>
            </a:r>
          </a:p>
          <a:p>
            <a:pPr eaLnBrk="1" hangingPunct="1">
              <a:spcBef>
                <a:spcPct val="0"/>
              </a:spcBef>
              <a:buFontTx/>
              <a:buChar char="•"/>
            </a:pPr>
            <a:r>
              <a:rPr lang="en-US" dirty="0" smtClean="0"/>
              <a:t>"Runs on Banks": people milling about outside of bank. (Circa 1933) </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17FDC-236A-4294-80F4-259D59FDEC02}"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256896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Street scene on Black Thursday, Oct. 24, 1929, the day the New York stock market crashed and the day that many mark as the beginning of the Great Depression.</a:t>
            </a:r>
          </a:p>
          <a:p>
            <a:pPr eaLnBrk="1" hangingPunct="1">
              <a:spcBef>
                <a:spcPct val="0"/>
              </a:spcBef>
              <a:buFontTx/>
              <a:buChar char="•"/>
            </a:pPr>
            <a:r>
              <a:rPr lang="en-US" dirty="0" smtClean="0"/>
              <a:t>Line graph of the 1929 Stock Market Crash.</a:t>
            </a:r>
          </a:p>
          <a:p>
            <a:pPr eaLnBrk="1" hangingPunct="1">
              <a:spcBef>
                <a:spcPct val="0"/>
              </a:spcBef>
              <a:buFontTx/>
              <a:buChar char="•"/>
            </a:pPr>
            <a:r>
              <a:rPr lang="en-US" dirty="0" smtClean="0"/>
              <a:t>The Stock Market Crash of 1929 was NOT the cause of the Depression</a:t>
            </a:r>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B24A6-F241-4492-8CD0-EE1A61BE18D9}"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330949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World War I on Pribilof Islands off of the coast of Alaska, peace (Nov. 11, 1918)</a:t>
            </a:r>
          </a:p>
          <a:p>
            <a:pPr eaLnBrk="1" hangingPunct="1">
              <a:spcBef>
                <a:spcPct val="0"/>
              </a:spcBef>
              <a:buFontTx/>
              <a:buChar char="•"/>
            </a:pPr>
            <a:r>
              <a:rPr lang="en-US" dirty="0" smtClean="0"/>
              <a:t>November 7 1918 San Diego Sun</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ACE7CA-EF17-4727-BF49-9727084F8BF8}"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52054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Typical picture capturing the number of people who were unemployed and looking for a job. (Circa 1935) </a:t>
            </a:r>
          </a:p>
          <a:p>
            <a:pPr eaLnBrk="1" hangingPunct="1">
              <a:spcBef>
                <a:spcPct val="0"/>
              </a:spcBef>
              <a:buFontTx/>
              <a:buChar char="•"/>
            </a:pPr>
            <a:r>
              <a:rPr lang="en-US" dirty="0" smtClean="0"/>
              <a:t>Everywhere the unemployed stood in the streets, unable to find jobs and wondering how they could feed their families. (Circa 1935) </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2FEF9-5952-4F2A-9925-82FB9156705F}"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322283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the percentage of women in the workforce actually increased slightly during the depression, as women took jobs to replace their husbands’ lost pay checks or to supplement spouses’ reduced wages.</a:t>
            </a:r>
          </a:p>
          <a:p>
            <a:pPr eaLnBrk="1" hangingPunct="1">
              <a:spcBef>
                <a:spcPct val="0"/>
              </a:spcBef>
              <a:buFontTx/>
              <a:buChar char="•"/>
            </a:pPr>
            <a:r>
              <a:rPr lang="en-US" dirty="0" smtClean="0"/>
              <a:t>. Some fields that had been defined as women’s work, such as clerical, teaching, and social-service jobs, actually grew during the New Deal.</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7ADBF-D785-44A8-917C-5598CA17F479}"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266296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Teenagers found jobs when their parents could not, reversing the normal roles of provider and dependent.</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261391-F0BB-48CE-86D8-1BC634F4FDA6}"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250364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Shantytowns formed in cities across the United States in the 1930s, built by people made homeless by the Great Depression. The areas, like this one in Seattle, were nicknamed Hoovervilles because their inhabitants blamed President Herbert Hoover for their plight.</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EA7C3-1102-41FD-9213-8F9D50CB2CC0}"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6590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By 1932 about 50 percent of the nation’s black workers were unemployed. Blacks were frequently forced out of jobs in order to give them to unemployed whites.</a:t>
            </a:r>
          </a:p>
          <a:p>
            <a:pPr eaLnBrk="1" hangingPunct="1">
              <a:spcBef>
                <a:spcPct val="0"/>
              </a:spcBef>
              <a:buFontTx/>
              <a:buChar char="•"/>
            </a:pPr>
            <a:r>
              <a:rPr lang="en-US" dirty="0" smtClean="0"/>
              <a:t>Rural Rehabilitation; "Quilting project"; Rock Crest School, Chambersburg TWP., Iredell Co., N.C. </a:t>
            </a:r>
          </a:p>
          <a:p>
            <a:pPr eaLnBrk="1" hangingPunct="1">
              <a:spcBef>
                <a:spcPct val="0"/>
              </a:spcBef>
              <a:buFontTx/>
              <a:buChar char="•"/>
            </a:pPr>
            <a:r>
              <a:rPr lang="en-US" dirty="0" smtClean="0"/>
              <a:t>Homeless African American children</a:t>
            </a:r>
          </a:p>
          <a:p>
            <a:pPr eaLnBrk="1" hangingPunct="1">
              <a:spcBef>
                <a:spcPct val="0"/>
              </a:spcBef>
              <a:buFontTx/>
              <a:buChar char="•"/>
            </a:pPr>
            <a:r>
              <a:rPr lang="en-US" dirty="0" smtClean="0"/>
              <a:t>  Other minority populations had experiences similar to those of blacks during the depression. </a:t>
            </a:r>
            <a:r>
              <a:rPr lang="en-US" dirty="0" smtClean="0">
                <a:hlinkClick r:id="rId3" action="ppaction://hlinkfile"/>
              </a:rPr>
              <a:t>Native Americans</a:t>
            </a:r>
            <a:r>
              <a:rPr lang="en-US" dirty="0" smtClean="0"/>
              <a:t> were even less likely than blacks to notice a downturn when the depression began; they already fared poorly by virtually every social or economic indicator. But Native Americans, like blacks, were brought into New Deal relief programs that in theory did not discriminate, and an attempt was made, through the Indian Reorganization Act, to enable tribes to reestablish their identities and cultural practices. In industrial cities such as </a:t>
            </a:r>
            <a:r>
              <a:rPr lang="en-US" dirty="0" smtClean="0">
                <a:hlinkClick r:id="rId4" action="ppaction://hlinkfile"/>
              </a:rPr>
              <a:t>Detroit</a:t>
            </a:r>
            <a:r>
              <a:rPr lang="en-US" dirty="0" smtClean="0"/>
              <a:t>, </a:t>
            </a:r>
            <a:r>
              <a:rPr lang="en-US" dirty="0" smtClean="0">
                <a:hlinkClick r:id="rId5" action="ppaction://hlinkfile"/>
              </a:rPr>
              <a:t>Gary</a:t>
            </a:r>
            <a:r>
              <a:rPr lang="en-US" dirty="0" smtClean="0"/>
              <a:t>, and </a:t>
            </a:r>
            <a:r>
              <a:rPr lang="en-US" dirty="0" smtClean="0">
                <a:hlinkClick r:id="rId6" action="ppaction://hlinkfile"/>
              </a:rPr>
              <a:t>Los Angeles</a:t>
            </a:r>
            <a:r>
              <a:rPr lang="en-US" dirty="0" smtClean="0"/>
              <a:t> and in agricultural regions such as California’s San Joaquin Valley, </a:t>
            </a:r>
            <a:r>
              <a:rPr lang="en-US" dirty="0" smtClean="0">
                <a:hlinkClick r:id="rId7" action="ppaction://hlinkfile"/>
              </a:rPr>
              <a:t>Mexican Americans</a:t>
            </a:r>
            <a:r>
              <a:rPr lang="en-US" dirty="0" smtClean="0"/>
              <a:t> were seen as holding jobs that should go to whites. Repatriation (meaning deportation) programs were instituted to persuade Chicanos to return to Mexico, often through intimidation.</a:t>
            </a:r>
          </a:p>
          <a:p>
            <a:pPr eaLnBrk="1" hangingPunct="1">
              <a:spcBef>
                <a:spcPct val="0"/>
              </a:spcBef>
              <a:buFontTx/>
              <a:buChar char="•"/>
            </a:pPr>
            <a:endParaRPr lang="en-US" dirty="0" smtClean="0"/>
          </a:p>
          <a:p>
            <a:pPr eaLnBrk="1" hangingPunct="1">
              <a:spcBef>
                <a:spcPct val="0"/>
              </a:spcBef>
              <a:buFontTx/>
              <a:buChar char="•"/>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F39A7-FEBC-4042-9323-AB635289D727}"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75334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8B0AC3D9-8BF7-4178-A0B1-208854A3D8B1}" type="datetimeFigureOut">
              <a:rPr lang="en-US"/>
              <a:pPr>
                <a:defRPr/>
              </a:pPr>
              <a:t>11/12/2015</a:t>
            </a:fld>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6BCDB3A3-662C-4C8D-B4B8-8D1BF6E77D89}" type="slidenum">
              <a:rPr lang="en-US"/>
              <a:pPr>
                <a:defRPr/>
              </a:pPr>
              <a:t>‹#›</a:t>
            </a:fld>
            <a:endParaRPr lang="en-US" dirty="0"/>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17E3134-B06B-4C57-8E26-12D54365503D}" type="datetimeFigureOut">
              <a:rPr lang="en-US"/>
              <a:pPr>
                <a:defRPr/>
              </a:pPr>
              <a:t>11/12/2015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DB0153E-91B6-4C3A-9006-BBF902700E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33123DE-BA57-458B-9C05-1BD4CB0BE360}" type="datetimeFigureOut">
              <a:rPr lang="en-US"/>
              <a:pPr>
                <a:defRPr/>
              </a:pPr>
              <a:t>11/12/2015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29CE780-68CA-496E-B76A-23C9C0B314B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6DA3193-7393-4A49-B402-B513ED3C120F}" type="datetimeFigureOut">
              <a:rPr lang="en-US"/>
              <a:pPr>
                <a:defRPr/>
              </a:pPr>
              <a:t>11/12/2015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4172084-8DB9-4F5D-A81F-0764F928B5B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ED03B4D-6510-42F9-8BF1-7569B6DFFAE9}" type="datetimeFigureOut">
              <a:rPr lang="en-US"/>
              <a:pPr>
                <a:defRPr/>
              </a:pPr>
              <a:t>11/12/2015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1A93717-7D0E-426B-8F17-B5F4BC5FD94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1788C5A-7A73-4C76-B119-0C42A7BC803D}" type="datetimeFigureOut">
              <a:rPr lang="en-US"/>
              <a:pPr>
                <a:defRPr/>
              </a:pPr>
              <a:t>11/12/2015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9CF49B3-DEF9-4EE2-A374-265239986B2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12D79A-409F-4475-AD2E-0B90525A8120}" type="datetimeFigureOut">
              <a:rPr lang="en-US"/>
              <a:pPr>
                <a:defRPr/>
              </a:pPr>
              <a:t>11/12/2015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0BAEC-C5AB-4643-A42C-BFC4AD50E62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74CD7EC-48E9-40A6-AA85-F51BC0B5AA42}" type="datetimeFigureOut">
              <a:rPr lang="en-US"/>
              <a:pPr>
                <a:defRPr/>
              </a:pPr>
              <a:t>11/12/2015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CFA5498-2479-430D-A581-EA3E3CE6CBC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7C05FD3-8DA9-439F-8939-F34660689D78}" type="slidenum">
              <a:rPr lang="en-US"/>
              <a:pPr>
                <a:defRPr/>
              </a:pPr>
              <a:t>‹#›</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1093FBB1-CDC4-4796-8DAF-2409F32DE21C}" type="datetimeFigureOut">
              <a:rPr lang="en-US"/>
              <a:pPr>
                <a:defRPr/>
              </a:pPr>
              <a:t>11/12/2015</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8CAA7AD-3F85-4549-82B3-CD2B47546F4D}" type="datetimeFigureOut">
              <a:rPr lang="en-US"/>
              <a:pPr>
                <a:defRPr/>
              </a:pPr>
              <a:t>11/12/2015</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C628538-6704-4B76-8447-4B887C540FC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105A1FE1-EAAC-41A9-B1B6-B0E9AE3D4AB9}" type="datetimeFigureOut">
              <a:rPr lang="en-US"/>
              <a:pPr>
                <a:defRPr/>
              </a:pPr>
              <a:t>11/12/2015</a:t>
            </a:fld>
            <a:endParaRPr lang="en-US" dirty="0"/>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07B32AC4-EC2B-440C-ADAA-98D52841F36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F2333376-4A2B-4EBA-A0B7-A1C86B69A72C}" type="datetimeFigureOut">
              <a:rPr lang="en-US"/>
              <a:pPr>
                <a:defRPr/>
              </a:pPr>
              <a:t>11/12/2015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F423F28-B1F4-40EE-A7D8-37A18CF8075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19C77286-19ED-48AE-9311-080514C18C0D}" type="datetimeFigureOut">
              <a:rPr lang="en-US"/>
              <a:pPr>
                <a:defRPr/>
              </a:pPr>
              <a:t>11/12/2015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C30F7A1-6B61-435E-8C7E-85609DF61FF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9101D0B2-BF20-45B2-9B5E-CBDA4284B73B}" type="datetimeFigureOut">
              <a:rPr lang="en-US"/>
              <a:pPr>
                <a:defRPr/>
              </a:pPr>
              <a:t>11/12/2015</a:t>
            </a:fld>
            <a:endParaRPr lang="en-US" dirty="0"/>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C98259F0-155E-426C-AA07-5A63D32331E8}" type="slidenum">
              <a:rPr lang="en-US"/>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825" r:id="rId1"/>
    <p:sldLayoutId id="2147483815" r:id="rId2"/>
    <p:sldLayoutId id="2147483826" r:id="rId3"/>
    <p:sldLayoutId id="2147483816" r:id="rId4"/>
    <p:sldLayoutId id="2147483827"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A94543"/>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C3836"/>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A94543"/>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A94543"/>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biography.com/people/harper-lee-9377021/video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oothilltech.org/rgeib/english/tkm/culminatingproject/pictures/" TargetMode="External"/><Relationship Id="rId2" Type="http://schemas.openxmlformats.org/officeDocument/2006/relationships/hyperlink" Target="http://www.internationaldigitalart.com/IDAA/2005IDAAGallery/pages/029_southern_gothic.html" TargetMode="External"/><Relationship Id="rId1" Type="http://schemas.openxmlformats.org/officeDocument/2006/relationships/slideLayout" Target="../slideLayouts/slideLayout2.xml"/><Relationship Id="rId6" Type="http://schemas.openxmlformats.org/officeDocument/2006/relationships/hyperlink" Target="http://www2.oprah.com/obc_classic/featbook/thlh/gothic/thlh_gothic_features.jhtml" TargetMode="External"/><Relationship Id="rId5" Type="http://schemas.openxmlformats.org/officeDocument/2006/relationships/hyperlink" Target="http://www2.oprah.com/obc_classic/featbook/thlh/gothic/thlh_gothic_main.jhtml" TargetMode="External"/><Relationship Id="rId4" Type="http://schemas.openxmlformats.org/officeDocument/2006/relationships/hyperlink" Target="http://en.wikipedia.org/wiki/Southern_Gothi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US" dirty="0" smtClean="0"/>
              <a:t>Historical Background Information</a:t>
            </a:r>
            <a:endParaRPr lang="en-US" dirty="0"/>
          </a:p>
        </p:txBody>
      </p:sp>
      <p:sp>
        <p:nvSpPr>
          <p:cNvPr id="2" name="Title 1"/>
          <p:cNvSpPr>
            <a:spLocks noGrp="1"/>
          </p:cNvSpPr>
          <p:nvPr>
            <p:ph type="ctrTitle"/>
          </p:nvPr>
        </p:nvSpPr>
        <p:spPr/>
        <p:txBody>
          <a:bodyPr/>
          <a:lstStyle/>
          <a:p>
            <a:pPr eaLnBrk="1" fontAlgn="auto" hangingPunct="1">
              <a:spcAft>
                <a:spcPts val="0"/>
              </a:spcAft>
              <a:defRPr/>
            </a:pPr>
            <a:r>
              <a:rPr i="1" dirty="0" smtClean="0"/>
              <a:t>To Kill a Mockingbird</a:t>
            </a:r>
            <a:endParaRPr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smtClean="0"/>
              <a:t>Life During the Depression-Minorities</a:t>
            </a:r>
            <a:endParaRPr dirty="0"/>
          </a:p>
        </p:txBody>
      </p:sp>
      <p:pic>
        <p:nvPicPr>
          <p:cNvPr id="14339" name="Content Placeholder 4" descr="Depression Quilt.gif"/>
          <p:cNvPicPr>
            <a:picLocks noGrp="1" noChangeAspect="1"/>
          </p:cNvPicPr>
          <p:nvPr>
            <p:ph sz="half" idx="1"/>
          </p:nvPr>
        </p:nvPicPr>
        <p:blipFill>
          <a:blip r:embed="rId3" cstate="print"/>
          <a:srcRect/>
          <a:stretch>
            <a:fillRect/>
          </a:stretch>
        </p:blipFill>
        <p:spPr>
          <a:xfrm>
            <a:off x="457200" y="1371600"/>
            <a:ext cx="4059238" cy="2901950"/>
          </a:xfrm>
        </p:spPr>
      </p:pic>
      <p:sp>
        <p:nvSpPr>
          <p:cNvPr id="14340" name="Content Placeholder 3"/>
          <p:cNvSpPr>
            <a:spLocks noGrp="1"/>
          </p:cNvSpPr>
          <p:nvPr>
            <p:ph sz="half" idx="2"/>
          </p:nvPr>
        </p:nvSpPr>
        <p:spPr>
          <a:xfrm>
            <a:off x="4648200" y="1524000"/>
            <a:ext cx="4059238" cy="4572000"/>
          </a:xfrm>
        </p:spPr>
        <p:txBody>
          <a:bodyPr/>
          <a:lstStyle/>
          <a:p>
            <a:pPr eaLnBrk="1" hangingPunct="1"/>
            <a:r>
              <a:rPr lang="en-US" dirty="0" smtClean="0"/>
              <a:t>Since they were “born in depression,” many blacks scarcely noticed a change at the beginning of the 1930s.</a:t>
            </a:r>
          </a:p>
          <a:p>
            <a:pPr eaLnBrk="1" hangingPunct="1"/>
            <a:r>
              <a:rPr lang="en-US" dirty="0" smtClean="0"/>
              <a:t>Over time blacks suffered to an even greater extent than whites, since they were usually the last hired and first fired.</a:t>
            </a:r>
          </a:p>
        </p:txBody>
      </p:sp>
      <p:pic>
        <p:nvPicPr>
          <p:cNvPr id="14341" name="Picture 5" descr="Depression Homeless African American.jpg"/>
          <p:cNvPicPr>
            <a:picLocks noChangeAspect="1"/>
          </p:cNvPicPr>
          <p:nvPr/>
        </p:nvPicPr>
        <p:blipFill>
          <a:blip r:embed="rId4" cstate="print"/>
          <a:srcRect/>
          <a:stretch>
            <a:fillRect/>
          </a:stretch>
        </p:blipFill>
        <p:spPr bwMode="auto">
          <a:xfrm>
            <a:off x="609600" y="4191000"/>
            <a:ext cx="3527425" cy="2468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Bottom)">
                                      <p:cBhvr>
                                        <p:cTn id="7" dur="10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Bottom)">
                                      <p:cBhvr>
                                        <p:cTn id="12" dur="10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sz="3800" dirty="0" smtClean="0">
                <a:ln>
                  <a:noFill/>
                </a:ln>
                <a:effectLst/>
              </a:rPr>
              <a:t>Life During the Depression-Minorities</a:t>
            </a:r>
          </a:p>
        </p:txBody>
      </p:sp>
      <p:sp>
        <p:nvSpPr>
          <p:cNvPr id="15363" name="Rectangle 3"/>
          <p:cNvSpPr>
            <a:spLocks noGrp="1"/>
          </p:cNvSpPr>
          <p:nvPr>
            <p:ph type="body" sz="half" idx="1"/>
          </p:nvPr>
        </p:nvSpPr>
        <p:spPr/>
        <p:txBody>
          <a:bodyPr/>
          <a:lstStyle/>
          <a:p>
            <a:pPr eaLnBrk="1" hangingPunct="1">
              <a:spcBef>
                <a:spcPct val="0"/>
              </a:spcBef>
            </a:pPr>
            <a:r>
              <a:rPr lang="en-US" sz="2200" dirty="0" smtClean="0"/>
              <a:t>Other minority populations had experiences similar to those of blacks during the depression. </a:t>
            </a:r>
          </a:p>
          <a:p>
            <a:pPr eaLnBrk="1" hangingPunct="1">
              <a:spcBef>
                <a:spcPct val="0"/>
              </a:spcBef>
            </a:pPr>
            <a:r>
              <a:rPr lang="en-US" sz="2200" dirty="0" smtClean="0"/>
              <a:t>Native Americans were even less likely than blacks to notice a downturn when the depression began.</a:t>
            </a:r>
          </a:p>
          <a:p>
            <a:pPr lvl="1" eaLnBrk="1" hangingPunct="1">
              <a:spcBef>
                <a:spcPct val="0"/>
              </a:spcBef>
            </a:pPr>
            <a:r>
              <a:rPr lang="en-US" sz="2000" dirty="0" smtClean="0"/>
              <a:t>Indian Reorganization Act (New Deal)</a:t>
            </a:r>
          </a:p>
          <a:p>
            <a:pPr eaLnBrk="1" hangingPunct="1">
              <a:spcBef>
                <a:spcPct val="0"/>
              </a:spcBef>
              <a:buFont typeface="Wingdings 2" pitchFamily="18" charset="2"/>
              <a:buNone/>
            </a:pPr>
            <a:endParaRPr lang="en-US" sz="2200" dirty="0" smtClean="0"/>
          </a:p>
          <a:p>
            <a:pPr eaLnBrk="1" hangingPunct="1">
              <a:spcBef>
                <a:spcPct val="0"/>
              </a:spcBef>
            </a:pPr>
            <a:endParaRPr lang="en-US" sz="2200" dirty="0" smtClean="0"/>
          </a:p>
          <a:p>
            <a:endParaRPr lang="en-US" sz="2200" dirty="0" smtClean="0"/>
          </a:p>
        </p:txBody>
      </p:sp>
      <p:pic>
        <p:nvPicPr>
          <p:cNvPr id="15364" name="Picture 6" descr="Depression Mohawk"/>
          <p:cNvPicPr>
            <a:picLocks noGrp="1" noChangeAspect="1" noChangeArrowheads="1"/>
          </p:cNvPicPr>
          <p:nvPr>
            <p:ph sz="half" idx="4294967295"/>
          </p:nvPr>
        </p:nvPicPr>
        <p:blipFill>
          <a:blip r:embed="rId3" cstate="print"/>
          <a:srcRect/>
          <a:stretch>
            <a:fillRect/>
          </a:stretch>
        </p:blipFill>
        <p:spPr>
          <a:xfrm>
            <a:off x="4648200" y="1766888"/>
            <a:ext cx="4038600"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in)">
                                      <p:cBhvr>
                                        <p:cTn id="12" dur="2000"/>
                                        <p:tgtEl>
                                          <p:spTgt spid="1536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ox(in)">
                                      <p:cBhvr>
                                        <p:cTn id="15"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sz="3800" dirty="0" smtClean="0">
                <a:ln>
                  <a:noFill/>
                </a:ln>
                <a:effectLst/>
              </a:rPr>
              <a:t>Life During the Depression-Minorities</a:t>
            </a:r>
          </a:p>
        </p:txBody>
      </p:sp>
      <p:sp>
        <p:nvSpPr>
          <p:cNvPr id="39941" name="Rectangle 5"/>
          <p:cNvSpPr>
            <a:spLocks noGrp="1"/>
          </p:cNvSpPr>
          <p:nvPr>
            <p:ph sz="half" idx="1"/>
          </p:nvPr>
        </p:nvSpPr>
        <p:spPr/>
        <p:txBody>
          <a:bodyPr/>
          <a:lstStyle/>
          <a:p>
            <a:r>
              <a:rPr lang="en-US" sz="2200" dirty="0" smtClean="0"/>
              <a:t>Question: What does </a:t>
            </a:r>
            <a:r>
              <a:rPr lang="en-US" sz="2200" b="1" dirty="0" smtClean="0"/>
              <a:t>Repatriation </a:t>
            </a:r>
            <a:r>
              <a:rPr lang="en-US" sz="2200" dirty="0" smtClean="0"/>
              <a:t>mean?</a:t>
            </a:r>
          </a:p>
          <a:p>
            <a:r>
              <a:rPr lang="en-US" sz="2200" dirty="0" smtClean="0"/>
              <a:t>Answer: </a:t>
            </a:r>
            <a:r>
              <a:rPr lang="en-US" sz="2400" dirty="0" smtClean="0"/>
              <a:t>Repatriation means deportation.</a:t>
            </a:r>
            <a:endParaRPr lang="en-US" sz="2200" dirty="0" smtClean="0"/>
          </a:p>
        </p:txBody>
      </p:sp>
      <p:sp>
        <p:nvSpPr>
          <p:cNvPr id="39939" name="Rectangle 3"/>
          <p:cNvSpPr>
            <a:spLocks noGrp="1"/>
          </p:cNvSpPr>
          <p:nvPr>
            <p:ph type="body" sz="half" idx="2"/>
          </p:nvPr>
        </p:nvSpPr>
        <p:spPr/>
        <p:txBody>
          <a:bodyPr/>
          <a:lstStyle/>
          <a:p>
            <a:pPr eaLnBrk="1" hangingPunct="1">
              <a:spcBef>
                <a:spcPct val="0"/>
              </a:spcBef>
            </a:pPr>
            <a:r>
              <a:rPr lang="en-US" sz="2200" dirty="0" smtClean="0"/>
              <a:t>In industrial cities such as Detroit, Gary, and Los Angeles and in agricultural regions such as California’s San Joaquin Valley, Mexican Americans were seen as holding jobs that should go to whites. </a:t>
            </a:r>
          </a:p>
          <a:p>
            <a:pPr lvl="1" eaLnBrk="1" hangingPunct="1">
              <a:spcBef>
                <a:spcPct val="0"/>
              </a:spcBef>
            </a:pPr>
            <a:r>
              <a:rPr lang="en-US" sz="2000" dirty="0" smtClean="0"/>
              <a:t>Repatriation programs were instituted to persuade Chicanos to return to Mexico, often through intimidation.</a:t>
            </a:r>
          </a:p>
          <a:p>
            <a:endParaRPr lang="en-US" sz="2200" dirty="0" smtClean="0"/>
          </a:p>
        </p:txBody>
      </p:sp>
      <p:pic>
        <p:nvPicPr>
          <p:cNvPr id="16389" name="Picture 6" descr="Depression Mexican"/>
          <p:cNvPicPr>
            <a:picLocks noChangeAspect="1" noChangeArrowheads="1"/>
          </p:cNvPicPr>
          <p:nvPr/>
        </p:nvPicPr>
        <p:blipFill>
          <a:blip r:embed="rId2" cstate="print"/>
          <a:srcRect/>
          <a:stretch>
            <a:fillRect/>
          </a:stretch>
        </p:blipFill>
        <p:spPr bwMode="auto">
          <a:xfrm>
            <a:off x="685800" y="3276600"/>
            <a:ext cx="4176713" cy="2805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1">
                                            <p:txEl>
                                              <p:pRg st="0" end="0"/>
                                            </p:txEl>
                                          </p:spTgt>
                                        </p:tgtEl>
                                        <p:attrNameLst>
                                          <p:attrName>style.visibility</p:attrName>
                                        </p:attrNameLst>
                                      </p:cBhvr>
                                      <p:to>
                                        <p:strVal val="visible"/>
                                      </p:to>
                                    </p:set>
                                    <p:animEffect transition="in" filter="blinds(horizontal)">
                                      <p:cBhvr>
                                        <p:cTn id="19" dur="1000"/>
                                        <p:tgtEl>
                                          <p:spTgt spid="3994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9941">
                                            <p:txEl>
                                              <p:pRg st="1" end="1"/>
                                            </p:txEl>
                                          </p:spTgt>
                                        </p:tgtEl>
                                        <p:attrNameLst>
                                          <p:attrName>style.visibility</p:attrName>
                                        </p:attrNameLst>
                                      </p:cBhvr>
                                      <p:to>
                                        <p:strVal val="visible"/>
                                      </p:to>
                                    </p:set>
                                    <p:animEffect transition="in" filter="blinds(horizontal)">
                                      <p:cBhvr>
                                        <p:cTn id="24" dur="1000"/>
                                        <p:tgtEl>
                                          <p:spTgt spid="39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The New Deal</a:t>
            </a:r>
            <a:endParaRPr dirty="0"/>
          </a:p>
        </p:txBody>
      </p:sp>
      <p:sp>
        <p:nvSpPr>
          <p:cNvPr id="3" name="Content Placeholder 2"/>
          <p:cNvSpPr>
            <a:spLocks noGrp="1"/>
          </p:cNvSpPr>
          <p:nvPr>
            <p:ph sz="half" idx="1"/>
          </p:nvPr>
        </p:nvSpPr>
        <p:spPr>
          <a:xfrm>
            <a:off x="457200" y="1524000"/>
            <a:ext cx="4059238" cy="4572000"/>
          </a:xfrm>
        </p:spPr>
        <p:txBody>
          <a:bodyPr/>
          <a:lstStyle/>
          <a:p>
            <a:r>
              <a:rPr lang="en-US" dirty="0" smtClean="0"/>
              <a:t>What was it??</a:t>
            </a:r>
          </a:p>
          <a:p>
            <a:pPr lvl="1"/>
            <a:r>
              <a:rPr lang="en-US" dirty="0" smtClean="0"/>
              <a:t>The peacetime domestic program of United States president Franklin D. Roosevelt.  </a:t>
            </a:r>
          </a:p>
          <a:p>
            <a:pPr lvl="1"/>
            <a:r>
              <a:rPr lang="en-US" dirty="0" smtClean="0"/>
              <a:t>Innovative measures taken between 1933 and 1938 to counteract the effects of the Great Depression.</a:t>
            </a:r>
          </a:p>
          <a:p>
            <a:pPr lvl="1"/>
            <a:endParaRPr lang="en-US" dirty="0" smtClean="0"/>
          </a:p>
        </p:txBody>
      </p:sp>
      <p:pic>
        <p:nvPicPr>
          <p:cNvPr id="22532" name="Content Placeholder 4" descr="New Deal.jpg"/>
          <p:cNvPicPr>
            <a:picLocks noGrp="1" noChangeAspect="1"/>
          </p:cNvPicPr>
          <p:nvPr>
            <p:ph sz="half" idx="2"/>
          </p:nvPr>
        </p:nvPicPr>
        <p:blipFill>
          <a:blip r:embed="rId2" cstate="print"/>
          <a:srcRect/>
          <a:stretch>
            <a:fillRect/>
          </a:stretch>
        </p:blipFill>
        <p:spPr>
          <a:xfrm>
            <a:off x="4572000" y="1524000"/>
            <a:ext cx="4059238" cy="40592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5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New Deal helped people to survive the depression, but acted as a painkiller rather than a cure for the nation’s economic ills. Unemployment was reduced, but remained high through the 1930s. Farm income rose from a low of $1.9 billion in 1932 to $4.2 billion in 1940. The demands of the depression led the United States to institute social-security programs and accept labor unions, measures that had been taken decades earlier in many European nations.”</a:t>
            </a:r>
          </a:p>
          <a:p>
            <a:pPr>
              <a:buFont typeface="Wingdings 2" pitchFamily="18" charset="2"/>
              <a:buNone/>
            </a:pPr>
            <a:r>
              <a:rPr lang="en-US" dirty="0" smtClean="0"/>
              <a:t>-MSN Encarta</a:t>
            </a:r>
          </a:p>
        </p:txBody>
      </p:sp>
      <p:sp>
        <p:nvSpPr>
          <p:cNvPr id="3" name="Title 2"/>
          <p:cNvSpPr>
            <a:spLocks noGrp="1"/>
          </p:cNvSpPr>
          <p:nvPr>
            <p:ph type="title"/>
          </p:nvPr>
        </p:nvSpPr>
        <p:spPr/>
        <p:txBody>
          <a:bodyPr/>
          <a:lstStyle/>
          <a:p>
            <a:pPr>
              <a:defRPr/>
            </a:pPr>
            <a:r>
              <a:rPr dirty="0" smtClean="0"/>
              <a:t>The New Deal In a "Nutshell"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770" decel="100000"/>
                                        <p:tgtEl>
                                          <p:spTgt spid="2">
                                            <p:txEl>
                                              <p:pRg st="0" end="0"/>
                                            </p:txEl>
                                          </p:spTgt>
                                        </p:tgtEl>
                                      </p:cBhvr>
                                    </p:animEffect>
                                    <p:animScale>
                                      <p:cBhvr>
                                        <p:cTn id="19" dur="770" decel="100000"/>
                                        <p:tgtEl>
                                          <p:spTgt spid="2">
                                            <p:txEl>
                                              <p:pRg st="0" end="0"/>
                                            </p:txEl>
                                          </p:spTgt>
                                        </p:tgtEl>
                                      </p:cBhvr>
                                      <p:from x="10000" y="10000"/>
                                      <p:to x="200000" y="450000"/>
                                    </p:animScale>
                                    <p:animScale>
                                      <p:cBhvr>
                                        <p:cTn id="20" dur="1230" accel="100000" fill="hold">
                                          <p:stCondLst>
                                            <p:cond delay="770"/>
                                          </p:stCondLst>
                                        </p:cTn>
                                        <p:tgtEl>
                                          <p:spTgt spid="2">
                                            <p:txEl>
                                              <p:pRg st="0" end="0"/>
                                            </p:txEl>
                                          </p:spTgt>
                                        </p:tgtEl>
                                      </p:cBhvr>
                                      <p:from x="200000" y="450000"/>
                                      <p:to x="100000" y="100000"/>
                                    </p:animScale>
                                    <p:set>
                                      <p:cBhvr>
                                        <p:cTn id="21" dur="770" fill="hold"/>
                                        <p:tgtEl>
                                          <p:spTgt spid="2">
                                            <p:txEl>
                                              <p:pRg st="0" end="0"/>
                                            </p:txEl>
                                          </p:spTgt>
                                        </p:tgtEl>
                                        <p:attrNameLst>
                                          <p:attrName>ppt_x</p:attrName>
                                        </p:attrNameLst>
                                      </p:cBhvr>
                                      <p:to>
                                        <p:strVal val="(0.5)"/>
                                      </p:to>
                                    </p:set>
                                    <p:anim from="(0.5)" to="(#ppt_x)" calcmode="lin" valueType="num">
                                      <p:cBhvr>
                                        <p:cTn id="22" dur="1230" accel="100000" fill="hold">
                                          <p:stCondLst>
                                            <p:cond delay="770"/>
                                          </p:stCondLst>
                                        </p:cTn>
                                        <p:tgtEl>
                                          <p:spTgt spid="2">
                                            <p:txEl>
                                              <p:pRg st="0" end="0"/>
                                            </p:txEl>
                                          </p:spTgt>
                                        </p:tgtEl>
                                        <p:attrNameLst>
                                          <p:attrName>ppt_x</p:attrName>
                                        </p:attrNameLst>
                                      </p:cBhvr>
                                    </p:anim>
                                    <p:set>
                                      <p:cBhvr>
                                        <p:cTn id="23" dur="770" fill="hold"/>
                                        <p:tgtEl>
                                          <p:spTgt spid="2">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2">
                                            <p:txEl>
                                              <p:pRg st="0" end="0"/>
                                            </p:txEl>
                                          </p:spTgt>
                                        </p:tgtEl>
                                        <p:attrNameLst>
                                          <p:attrName>ppt_y</p:attrName>
                                        </p:attrNameLst>
                                      </p:cBhvr>
                                    </p:anim>
                                  </p:childTnLst>
                                </p:cTn>
                              </p:par>
                              <p:par>
                                <p:cTn id="25" presetID="51" presetClass="entr" presetSubtype="0" fill="hold" grpId="0"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770" decel="100000"/>
                                        <p:tgtEl>
                                          <p:spTgt spid="2">
                                            <p:txEl>
                                              <p:pRg st="1" end="1"/>
                                            </p:txEl>
                                          </p:spTgt>
                                        </p:tgtEl>
                                      </p:cBhvr>
                                    </p:animEffect>
                                    <p:animScale>
                                      <p:cBhvr>
                                        <p:cTn id="28" dur="770" decel="100000"/>
                                        <p:tgtEl>
                                          <p:spTgt spid="2">
                                            <p:txEl>
                                              <p:pRg st="1" end="1"/>
                                            </p:txEl>
                                          </p:spTgt>
                                        </p:tgtEl>
                                      </p:cBhvr>
                                      <p:from x="10000" y="10000"/>
                                      <p:to x="200000" y="450000"/>
                                    </p:animScale>
                                    <p:animScale>
                                      <p:cBhvr>
                                        <p:cTn id="29" dur="1230" accel="100000" fill="hold">
                                          <p:stCondLst>
                                            <p:cond delay="770"/>
                                          </p:stCondLst>
                                        </p:cTn>
                                        <p:tgtEl>
                                          <p:spTgt spid="2">
                                            <p:txEl>
                                              <p:pRg st="1" end="1"/>
                                            </p:txEl>
                                          </p:spTgt>
                                        </p:tgtEl>
                                      </p:cBhvr>
                                      <p:from x="200000" y="450000"/>
                                      <p:to x="100000" y="100000"/>
                                    </p:animScale>
                                    <p:set>
                                      <p:cBhvr>
                                        <p:cTn id="30" dur="770" fill="hold"/>
                                        <p:tgtEl>
                                          <p:spTgt spid="2">
                                            <p:txEl>
                                              <p:pRg st="1" end="1"/>
                                            </p:txEl>
                                          </p:spTgt>
                                        </p:tgtEl>
                                        <p:attrNameLst>
                                          <p:attrName>ppt_x</p:attrName>
                                        </p:attrNameLst>
                                      </p:cBhvr>
                                      <p:to>
                                        <p:strVal val="(0.5)"/>
                                      </p:to>
                                    </p:set>
                                    <p:anim from="(0.5)" to="(#ppt_x)" calcmode="lin" valueType="num">
                                      <p:cBhvr>
                                        <p:cTn id="31" dur="1230" accel="100000" fill="hold">
                                          <p:stCondLst>
                                            <p:cond delay="770"/>
                                          </p:stCondLst>
                                        </p:cTn>
                                        <p:tgtEl>
                                          <p:spTgt spid="2">
                                            <p:txEl>
                                              <p:pRg st="1" end="1"/>
                                            </p:txEl>
                                          </p:spTgt>
                                        </p:tgtEl>
                                        <p:attrNameLst>
                                          <p:attrName>ppt_x</p:attrName>
                                        </p:attrNameLst>
                                      </p:cBhvr>
                                    </p:anim>
                                    <p:set>
                                      <p:cBhvr>
                                        <p:cTn id="32" dur="770" fill="hold"/>
                                        <p:tgtEl>
                                          <p:spTgt spid="2">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2">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The End of the Depression</a:t>
            </a:r>
            <a:endParaRPr dirty="0"/>
          </a:p>
        </p:txBody>
      </p:sp>
      <p:sp>
        <p:nvSpPr>
          <p:cNvPr id="2" name="Content Placeholder 1"/>
          <p:cNvSpPr>
            <a:spLocks noGrp="1"/>
          </p:cNvSpPr>
          <p:nvPr>
            <p:ph sz="half" idx="1"/>
          </p:nvPr>
        </p:nvSpPr>
        <p:spPr>
          <a:xfrm>
            <a:off x="457200" y="1524000"/>
            <a:ext cx="4059238" cy="4572000"/>
          </a:xfrm>
        </p:spPr>
        <p:txBody>
          <a:bodyPr/>
          <a:lstStyle/>
          <a:p>
            <a:r>
              <a:rPr lang="en-US" sz="2000" dirty="0" smtClean="0"/>
              <a:t>The New Deal did NOT bring the US out of the Depression, it merely helped.</a:t>
            </a:r>
          </a:p>
          <a:p>
            <a:r>
              <a:rPr lang="en-US" sz="2000" dirty="0" smtClean="0"/>
              <a:t>It was not until World War II that the economic conditions began to grow.</a:t>
            </a:r>
          </a:p>
          <a:p>
            <a:pPr lvl="1"/>
            <a:r>
              <a:rPr lang="en-US" sz="2000" dirty="0" smtClean="0"/>
              <a:t>The US government began to:</a:t>
            </a:r>
          </a:p>
          <a:p>
            <a:pPr lvl="2"/>
            <a:r>
              <a:rPr lang="en-US" sz="2000" dirty="0" smtClean="0"/>
              <a:t>Expand the National Defense System</a:t>
            </a:r>
          </a:p>
          <a:p>
            <a:pPr lvl="2"/>
            <a:r>
              <a:rPr lang="en-US" sz="2000" dirty="0" smtClean="0"/>
              <a:t>Produce  ships, aircraft, weapons, and other war materials</a:t>
            </a:r>
          </a:p>
        </p:txBody>
      </p:sp>
      <p:sp>
        <p:nvSpPr>
          <p:cNvPr id="4" name="Content Placeholder 3"/>
          <p:cNvSpPr>
            <a:spLocks noGrp="1"/>
          </p:cNvSpPr>
          <p:nvPr>
            <p:ph sz="half" idx="2"/>
          </p:nvPr>
        </p:nvSpPr>
        <p:spPr>
          <a:xfrm>
            <a:off x="4648200" y="1524000"/>
            <a:ext cx="4059238" cy="4572000"/>
          </a:xfrm>
        </p:spPr>
        <p:txBody>
          <a:bodyPr/>
          <a:lstStyle/>
          <a:p>
            <a:pPr lvl="1"/>
            <a:r>
              <a:rPr lang="en-US" sz="2000" dirty="0" smtClean="0"/>
              <a:t>The War stimulated growth and dropped the unemployment rate.</a:t>
            </a:r>
          </a:p>
          <a:p>
            <a:pPr lvl="2"/>
            <a:r>
              <a:rPr lang="en-US" sz="2000" dirty="0" smtClean="0"/>
              <a:t>Unemployment was actually replaced by a shortage of workers.</a:t>
            </a:r>
          </a:p>
          <a:p>
            <a:endParaRPr lang="en-US" dirty="0" smtClean="0"/>
          </a:p>
        </p:txBody>
      </p:sp>
      <p:pic>
        <p:nvPicPr>
          <p:cNvPr id="27653" name="Picture 4" descr="Depression WW2.jpg"/>
          <p:cNvPicPr>
            <a:picLocks noChangeAspect="1"/>
          </p:cNvPicPr>
          <p:nvPr/>
        </p:nvPicPr>
        <p:blipFill>
          <a:blip r:embed="rId3" cstate="print"/>
          <a:srcRect/>
          <a:stretch>
            <a:fillRect/>
          </a:stretch>
        </p:blipFill>
        <p:spPr bwMode="auto">
          <a:xfrm>
            <a:off x="4800600" y="3657600"/>
            <a:ext cx="361156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80">
                                          <p:stCondLst>
                                            <p:cond delay="0"/>
                                          </p:stCondLst>
                                        </p:cTn>
                                        <p:tgtEl>
                                          <p:spTgt spid="2">
                                            <p:txEl>
                                              <p:pRg st="3" end="3"/>
                                            </p:txEl>
                                          </p:spTgt>
                                        </p:tgtEl>
                                      </p:cBhvr>
                                    </p:animEffect>
                                    <p:anim calcmode="lin" valueType="num">
                                      <p:cBhvr>
                                        <p:cTn id="35"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3" end="3"/>
                                            </p:txEl>
                                          </p:spTgt>
                                        </p:tgtEl>
                                      </p:cBhvr>
                                      <p:to x="100000" y="60000"/>
                                    </p:animScale>
                                    <p:animScale>
                                      <p:cBhvr>
                                        <p:cTn id="41" dur="166" decel="50000">
                                          <p:stCondLst>
                                            <p:cond delay="676"/>
                                          </p:stCondLst>
                                        </p:cTn>
                                        <p:tgtEl>
                                          <p:spTgt spid="2">
                                            <p:txEl>
                                              <p:pRg st="3" end="3"/>
                                            </p:txEl>
                                          </p:spTgt>
                                        </p:tgtEl>
                                      </p:cBhvr>
                                      <p:to x="100000" y="100000"/>
                                    </p:animScale>
                                    <p:animScale>
                                      <p:cBhvr>
                                        <p:cTn id="42" dur="26">
                                          <p:stCondLst>
                                            <p:cond delay="1312"/>
                                          </p:stCondLst>
                                        </p:cTn>
                                        <p:tgtEl>
                                          <p:spTgt spid="2">
                                            <p:txEl>
                                              <p:pRg st="3" end="3"/>
                                            </p:txEl>
                                          </p:spTgt>
                                        </p:tgtEl>
                                      </p:cBhvr>
                                      <p:to x="100000" y="80000"/>
                                    </p:animScale>
                                    <p:animScale>
                                      <p:cBhvr>
                                        <p:cTn id="43" dur="166" decel="50000">
                                          <p:stCondLst>
                                            <p:cond delay="1338"/>
                                          </p:stCondLst>
                                        </p:cTn>
                                        <p:tgtEl>
                                          <p:spTgt spid="2">
                                            <p:txEl>
                                              <p:pRg st="3" end="3"/>
                                            </p:txEl>
                                          </p:spTgt>
                                        </p:tgtEl>
                                      </p:cBhvr>
                                      <p:to x="100000" y="100000"/>
                                    </p:animScale>
                                    <p:animScale>
                                      <p:cBhvr>
                                        <p:cTn id="44" dur="26">
                                          <p:stCondLst>
                                            <p:cond delay="1642"/>
                                          </p:stCondLst>
                                        </p:cTn>
                                        <p:tgtEl>
                                          <p:spTgt spid="2">
                                            <p:txEl>
                                              <p:pRg st="3" end="3"/>
                                            </p:txEl>
                                          </p:spTgt>
                                        </p:tgtEl>
                                      </p:cBhvr>
                                      <p:to x="100000" y="90000"/>
                                    </p:animScale>
                                    <p:animScale>
                                      <p:cBhvr>
                                        <p:cTn id="45" dur="166" decel="50000">
                                          <p:stCondLst>
                                            <p:cond delay="1668"/>
                                          </p:stCondLst>
                                        </p:cTn>
                                        <p:tgtEl>
                                          <p:spTgt spid="2">
                                            <p:txEl>
                                              <p:pRg st="3" end="3"/>
                                            </p:txEl>
                                          </p:spTgt>
                                        </p:tgtEl>
                                      </p:cBhvr>
                                      <p:to x="100000" y="100000"/>
                                    </p:animScale>
                                    <p:animScale>
                                      <p:cBhvr>
                                        <p:cTn id="46" dur="26">
                                          <p:stCondLst>
                                            <p:cond delay="1808"/>
                                          </p:stCondLst>
                                        </p:cTn>
                                        <p:tgtEl>
                                          <p:spTgt spid="2">
                                            <p:txEl>
                                              <p:pRg st="3" end="3"/>
                                            </p:txEl>
                                          </p:spTgt>
                                        </p:tgtEl>
                                      </p:cBhvr>
                                      <p:to x="100000" y="95000"/>
                                    </p:animScale>
                                    <p:animScale>
                                      <p:cBhvr>
                                        <p:cTn id="47" dur="166" decel="50000">
                                          <p:stCondLst>
                                            <p:cond delay="1834"/>
                                          </p:stCondLst>
                                        </p:cTn>
                                        <p:tgtEl>
                                          <p:spTgt spid="2">
                                            <p:txEl>
                                              <p:pRg st="3" end="3"/>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down)">
                                      <p:cBhvr>
                                        <p:cTn id="52" dur="580">
                                          <p:stCondLst>
                                            <p:cond delay="0"/>
                                          </p:stCondLst>
                                        </p:cTn>
                                        <p:tgtEl>
                                          <p:spTgt spid="2">
                                            <p:txEl>
                                              <p:pRg st="4" end="4"/>
                                            </p:txEl>
                                          </p:spTgt>
                                        </p:tgtEl>
                                      </p:cBhvr>
                                    </p:animEffect>
                                    <p:anim calcmode="lin" valueType="num">
                                      <p:cBhvr>
                                        <p:cTn id="53"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2">
                                            <p:txEl>
                                              <p:pRg st="4" end="4"/>
                                            </p:txEl>
                                          </p:spTgt>
                                        </p:tgtEl>
                                      </p:cBhvr>
                                      <p:to x="100000" y="60000"/>
                                    </p:animScale>
                                    <p:animScale>
                                      <p:cBhvr>
                                        <p:cTn id="59" dur="166" decel="50000">
                                          <p:stCondLst>
                                            <p:cond delay="676"/>
                                          </p:stCondLst>
                                        </p:cTn>
                                        <p:tgtEl>
                                          <p:spTgt spid="2">
                                            <p:txEl>
                                              <p:pRg st="4" end="4"/>
                                            </p:txEl>
                                          </p:spTgt>
                                        </p:tgtEl>
                                      </p:cBhvr>
                                      <p:to x="100000" y="100000"/>
                                    </p:animScale>
                                    <p:animScale>
                                      <p:cBhvr>
                                        <p:cTn id="60" dur="26">
                                          <p:stCondLst>
                                            <p:cond delay="1312"/>
                                          </p:stCondLst>
                                        </p:cTn>
                                        <p:tgtEl>
                                          <p:spTgt spid="2">
                                            <p:txEl>
                                              <p:pRg st="4" end="4"/>
                                            </p:txEl>
                                          </p:spTgt>
                                        </p:tgtEl>
                                      </p:cBhvr>
                                      <p:to x="100000" y="80000"/>
                                    </p:animScale>
                                    <p:animScale>
                                      <p:cBhvr>
                                        <p:cTn id="61" dur="166" decel="50000">
                                          <p:stCondLst>
                                            <p:cond delay="1338"/>
                                          </p:stCondLst>
                                        </p:cTn>
                                        <p:tgtEl>
                                          <p:spTgt spid="2">
                                            <p:txEl>
                                              <p:pRg st="4" end="4"/>
                                            </p:txEl>
                                          </p:spTgt>
                                        </p:tgtEl>
                                      </p:cBhvr>
                                      <p:to x="100000" y="100000"/>
                                    </p:animScale>
                                    <p:animScale>
                                      <p:cBhvr>
                                        <p:cTn id="62" dur="26">
                                          <p:stCondLst>
                                            <p:cond delay="1642"/>
                                          </p:stCondLst>
                                        </p:cTn>
                                        <p:tgtEl>
                                          <p:spTgt spid="2">
                                            <p:txEl>
                                              <p:pRg st="4" end="4"/>
                                            </p:txEl>
                                          </p:spTgt>
                                        </p:tgtEl>
                                      </p:cBhvr>
                                      <p:to x="100000" y="90000"/>
                                    </p:animScale>
                                    <p:animScale>
                                      <p:cBhvr>
                                        <p:cTn id="63" dur="166" decel="50000">
                                          <p:stCondLst>
                                            <p:cond delay="1668"/>
                                          </p:stCondLst>
                                        </p:cTn>
                                        <p:tgtEl>
                                          <p:spTgt spid="2">
                                            <p:txEl>
                                              <p:pRg st="4" end="4"/>
                                            </p:txEl>
                                          </p:spTgt>
                                        </p:tgtEl>
                                      </p:cBhvr>
                                      <p:to x="100000" y="100000"/>
                                    </p:animScale>
                                    <p:animScale>
                                      <p:cBhvr>
                                        <p:cTn id="64" dur="26">
                                          <p:stCondLst>
                                            <p:cond delay="1808"/>
                                          </p:stCondLst>
                                        </p:cTn>
                                        <p:tgtEl>
                                          <p:spTgt spid="2">
                                            <p:txEl>
                                              <p:pRg st="4" end="4"/>
                                            </p:txEl>
                                          </p:spTgt>
                                        </p:tgtEl>
                                      </p:cBhvr>
                                      <p:to x="100000" y="95000"/>
                                    </p:animScale>
                                    <p:animScale>
                                      <p:cBhvr>
                                        <p:cTn id="65" dur="166" decel="50000">
                                          <p:stCondLst>
                                            <p:cond delay="1834"/>
                                          </p:stCondLst>
                                        </p:cTn>
                                        <p:tgtEl>
                                          <p:spTgt spid="2">
                                            <p:txEl>
                                              <p:pRg st="4" end="4"/>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wipe(down)">
                                      <p:cBhvr>
                                        <p:cTn id="70" dur="580">
                                          <p:stCondLst>
                                            <p:cond delay="0"/>
                                          </p:stCondLst>
                                        </p:cTn>
                                        <p:tgtEl>
                                          <p:spTgt spid="4">
                                            <p:txEl>
                                              <p:pRg st="0" end="0"/>
                                            </p:txEl>
                                          </p:spTgt>
                                        </p:tgtEl>
                                      </p:cBhvr>
                                    </p:animEffect>
                                    <p:anim calcmode="lin" valueType="num">
                                      <p:cBhvr>
                                        <p:cTn id="7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4">
                                            <p:txEl>
                                              <p:pRg st="0" end="0"/>
                                            </p:txEl>
                                          </p:spTgt>
                                        </p:tgtEl>
                                      </p:cBhvr>
                                      <p:to x="100000" y="60000"/>
                                    </p:animScale>
                                    <p:animScale>
                                      <p:cBhvr>
                                        <p:cTn id="77" dur="166" decel="50000">
                                          <p:stCondLst>
                                            <p:cond delay="676"/>
                                          </p:stCondLst>
                                        </p:cTn>
                                        <p:tgtEl>
                                          <p:spTgt spid="4">
                                            <p:txEl>
                                              <p:pRg st="0" end="0"/>
                                            </p:txEl>
                                          </p:spTgt>
                                        </p:tgtEl>
                                      </p:cBhvr>
                                      <p:to x="100000" y="100000"/>
                                    </p:animScale>
                                    <p:animScale>
                                      <p:cBhvr>
                                        <p:cTn id="78" dur="26">
                                          <p:stCondLst>
                                            <p:cond delay="1312"/>
                                          </p:stCondLst>
                                        </p:cTn>
                                        <p:tgtEl>
                                          <p:spTgt spid="4">
                                            <p:txEl>
                                              <p:pRg st="0" end="0"/>
                                            </p:txEl>
                                          </p:spTgt>
                                        </p:tgtEl>
                                      </p:cBhvr>
                                      <p:to x="100000" y="80000"/>
                                    </p:animScale>
                                    <p:animScale>
                                      <p:cBhvr>
                                        <p:cTn id="79" dur="166" decel="50000">
                                          <p:stCondLst>
                                            <p:cond delay="1338"/>
                                          </p:stCondLst>
                                        </p:cTn>
                                        <p:tgtEl>
                                          <p:spTgt spid="4">
                                            <p:txEl>
                                              <p:pRg st="0" end="0"/>
                                            </p:txEl>
                                          </p:spTgt>
                                        </p:tgtEl>
                                      </p:cBhvr>
                                      <p:to x="100000" y="100000"/>
                                    </p:animScale>
                                    <p:animScale>
                                      <p:cBhvr>
                                        <p:cTn id="80" dur="26">
                                          <p:stCondLst>
                                            <p:cond delay="1642"/>
                                          </p:stCondLst>
                                        </p:cTn>
                                        <p:tgtEl>
                                          <p:spTgt spid="4">
                                            <p:txEl>
                                              <p:pRg st="0" end="0"/>
                                            </p:txEl>
                                          </p:spTgt>
                                        </p:tgtEl>
                                      </p:cBhvr>
                                      <p:to x="100000" y="90000"/>
                                    </p:animScale>
                                    <p:animScale>
                                      <p:cBhvr>
                                        <p:cTn id="81" dur="166" decel="50000">
                                          <p:stCondLst>
                                            <p:cond delay="1668"/>
                                          </p:stCondLst>
                                        </p:cTn>
                                        <p:tgtEl>
                                          <p:spTgt spid="4">
                                            <p:txEl>
                                              <p:pRg st="0" end="0"/>
                                            </p:txEl>
                                          </p:spTgt>
                                        </p:tgtEl>
                                      </p:cBhvr>
                                      <p:to x="100000" y="100000"/>
                                    </p:animScale>
                                    <p:animScale>
                                      <p:cBhvr>
                                        <p:cTn id="82" dur="26">
                                          <p:stCondLst>
                                            <p:cond delay="1808"/>
                                          </p:stCondLst>
                                        </p:cTn>
                                        <p:tgtEl>
                                          <p:spTgt spid="4">
                                            <p:txEl>
                                              <p:pRg st="0" end="0"/>
                                            </p:txEl>
                                          </p:spTgt>
                                        </p:tgtEl>
                                      </p:cBhvr>
                                      <p:to x="100000" y="95000"/>
                                    </p:animScale>
                                    <p:animScale>
                                      <p:cBhvr>
                                        <p:cTn id="83" dur="166" decel="50000">
                                          <p:stCondLst>
                                            <p:cond delay="1834"/>
                                          </p:stCondLst>
                                        </p:cTn>
                                        <p:tgtEl>
                                          <p:spTgt spid="4">
                                            <p:txEl>
                                              <p:pRg st="0" end="0"/>
                                            </p:txEl>
                                          </p:spTgt>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770" decel="100000"/>
                                        <p:tgtEl>
                                          <p:spTgt spid="4">
                                            <p:txEl>
                                              <p:pRg st="1" end="1"/>
                                            </p:txEl>
                                          </p:spTgt>
                                        </p:tgtEl>
                                      </p:cBhvr>
                                    </p:animEffect>
                                    <p:animScale>
                                      <p:cBhvr>
                                        <p:cTn id="89" dur="770" decel="100000"/>
                                        <p:tgtEl>
                                          <p:spTgt spid="4">
                                            <p:txEl>
                                              <p:pRg st="1" end="1"/>
                                            </p:txEl>
                                          </p:spTgt>
                                        </p:tgtEl>
                                      </p:cBhvr>
                                      <p:from x="10000" y="10000"/>
                                      <p:to x="200000" y="450000"/>
                                    </p:animScale>
                                    <p:animScale>
                                      <p:cBhvr>
                                        <p:cTn id="90" dur="1230" accel="100000" fill="hold">
                                          <p:stCondLst>
                                            <p:cond delay="770"/>
                                          </p:stCondLst>
                                        </p:cTn>
                                        <p:tgtEl>
                                          <p:spTgt spid="4">
                                            <p:txEl>
                                              <p:pRg st="1" end="1"/>
                                            </p:txEl>
                                          </p:spTgt>
                                        </p:tgtEl>
                                      </p:cBhvr>
                                      <p:from x="200000" y="450000"/>
                                      <p:to x="100000" y="100000"/>
                                    </p:animScale>
                                    <p:set>
                                      <p:cBhvr>
                                        <p:cTn id="91" dur="770" fill="hold"/>
                                        <p:tgtEl>
                                          <p:spTgt spid="4">
                                            <p:txEl>
                                              <p:pRg st="1" end="1"/>
                                            </p:txEl>
                                          </p:spTgt>
                                        </p:tgtEl>
                                        <p:attrNameLst>
                                          <p:attrName>ppt_x</p:attrName>
                                        </p:attrNameLst>
                                      </p:cBhvr>
                                      <p:to>
                                        <p:strVal val="(0.5)"/>
                                      </p:to>
                                    </p:set>
                                    <p:anim from="(0.5)" to="(#ppt_x)" calcmode="lin" valueType="num">
                                      <p:cBhvr>
                                        <p:cTn id="92" dur="1230" accel="100000" fill="hold">
                                          <p:stCondLst>
                                            <p:cond delay="770"/>
                                          </p:stCondLst>
                                        </p:cTn>
                                        <p:tgtEl>
                                          <p:spTgt spid="4">
                                            <p:txEl>
                                              <p:pRg st="1" end="1"/>
                                            </p:txEl>
                                          </p:spTgt>
                                        </p:tgtEl>
                                        <p:attrNameLst>
                                          <p:attrName>ppt_x</p:attrName>
                                        </p:attrNameLst>
                                      </p:cBhvr>
                                    </p:anim>
                                    <p:set>
                                      <p:cBhvr>
                                        <p:cTn id="93" dur="770" fill="hold"/>
                                        <p:tgtEl>
                                          <p:spTgt spid="4">
                                            <p:txEl>
                                              <p:pRg st="1" end="1"/>
                                            </p:txEl>
                                          </p:spTgt>
                                        </p:tgtEl>
                                        <p:attrNameLst>
                                          <p:attrName>ppt_y</p:attrName>
                                        </p:attrNameLst>
                                      </p:cBhvr>
                                      <p:to>
                                        <p:strVal val="(#ppt_y+0.4)"/>
                                      </p:to>
                                    </p:set>
                                    <p:anim from="(#ppt_y+0.4)" to="(#ppt_y)" calcmode="lin" valueType="num">
                                      <p:cBhvr>
                                        <p:cTn id="94" dur="1230" accel="100000" fill="hold">
                                          <p:stCondLst>
                                            <p:cond delay="770"/>
                                          </p:stCondLst>
                                        </p:cTn>
                                        <p:tgtEl>
                                          <p:spTgt spid="4">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a:t>
            </a:r>
            <a:endParaRPr lang="en-US" dirty="0"/>
          </a:p>
        </p:txBody>
      </p:sp>
      <p:sp>
        <p:nvSpPr>
          <p:cNvPr id="3" name="Content Placeholder 2"/>
          <p:cNvSpPr>
            <a:spLocks noGrp="1"/>
          </p:cNvSpPr>
          <p:nvPr>
            <p:ph sz="half" idx="1"/>
          </p:nvPr>
        </p:nvSpPr>
        <p:spPr/>
        <p:txBody>
          <a:bodyPr/>
          <a:lstStyle/>
          <a:p>
            <a:r>
              <a:rPr lang="en-US" dirty="0" smtClean="0"/>
              <a:t>What  was it?</a:t>
            </a:r>
          </a:p>
          <a:p>
            <a:pPr lvl="1"/>
            <a:r>
              <a:rPr lang="en-US" dirty="0" smtClean="0"/>
              <a:t>Racial class system</a:t>
            </a:r>
          </a:p>
          <a:p>
            <a:pPr lvl="1"/>
            <a:r>
              <a:rPr lang="en-US" dirty="0" smtClean="0"/>
              <a:t>Unwritten laws that made segregation legal.</a:t>
            </a:r>
          </a:p>
          <a:p>
            <a:r>
              <a:rPr lang="en-US" dirty="0" smtClean="0"/>
              <a:t>1877-1960s</a:t>
            </a:r>
          </a:p>
          <a:p>
            <a:r>
              <a:rPr lang="en-US" dirty="0" err="1" smtClean="0"/>
              <a:t>Plessy</a:t>
            </a:r>
            <a:r>
              <a:rPr lang="en-US" dirty="0" smtClean="0"/>
              <a:t> vs. Ferguson</a:t>
            </a:r>
          </a:p>
          <a:p>
            <a:pPr lvl="1"/>
            <a:r>
              <a:rPr lang="en-US" dirty="0" smtClean="0"/>
              <a:t>Legalized “Separate But Equal”</a:t>
            </a:r>
          </a:p>
          <a:p>
            <a:pPr lvl="1"/>
            <a:r>
              <a:rPr lang="en-US" dirty="0" smtClean="0"/>
              <a:t>Equality is a relative term</a:t>
            </a:r>
          </a:p>
          <a:p>
            <a:r>
              <a:rPr lang="en-US" dirty="0" smtClean="0"/>
              <a:t>Lynching acceptable</a:t>
            </a:r>
            <a:endParaRPr lang="en-US" dirty="0"/>
          </a:p>
        </p:txBody>
      </p:sp>
      <p:pic>
        <p:nvPicPr>
          <p:cNvPr id="61442" name="Picture 2" descr="C:\Users\Nate\AppData\Local\Microsoft\Windows\Temporary Internet Files\Low\Content.IE5\RIP4413G\JIM CROW[1].jpg"/>
          <p:cNvPicPr>
            <a:picLocks noGrp="1" noChangeAspect="1" noChangeArrowheads="1"/>
          </p:cNvPicPr>
          <p:nvPr>
            <p:ph sz="half" idx="2"/>
          </p:nvPr>
        </p:nvPicPr>
        <p:blipFill>
          <a:blip r:embed="rId2" cstate="print"/>
          <a:srcRect/>
          <a:stretch>
            <a:fillRect/>
          </a:stretch>
        </p:blipFill>
        <p:spPr bwMode="auto">
          <a:xfrm>
            <a:off x="6324600" y="304800"/>
            <a:ext cx="2630469" cy="2743200"/>
          </a:xfrm>
          <a:prstGeom prst="rect">
            <a:avLst/>
          </a:prstGeom>
          <a:noFill/>
        </p:spPr>
      </p:pic>
      <p:sp>
        <p:nvSpPr>
          <p:cNvPr id="61446" name="AutoShape 6" descr="data:image/jpg;base64,/9j/4AAQSkZJRgABAQAAAQABAAD/2wBDAAkGBwgHBgkIBwgKCgkLDRYPDQwMDRsUFRAWIB0iIiAdHx8kKDQsJCYxJx8fLT0tMTU3Ojo6Iys/RD84QzQ5Ojf/2wBDAQoKCg0MDRoPDxo3JR8lNzc3Nzc3Nzc3Nzc3Nzc3Nzc3Nzc3Nzc3Nzc3Nzc3Nzc3Nzc3Nzc3Nzc3Nzc3Nzc3Nzf/wAARCACUAK8DASIAAhEBAxEB/8QAGwAAAgIDAQAAAAAAAAAAAAAABAUDBgABAgf/xABAEAACAQMDAQYEBAMGBAcBAAABAgMABBEFEiExBhMiQVFhFHGBkRUjMqFCsdEHM1KSwfAWYnLSJDRjgoTh8aL/xAAUAQEAAAAAAAAAAAAAAAAAAAAA/8QAFBEBAAAAAAAAAAAAAAAAAAAAAP/aAAwDAQACEQMRAD8AVzTFzu3RscDIYda0sh2nCxj5LWjbS4/QuPLnmuMPGrK58RPA9aDtpHwcqhH/AE1H3hx+iP8AyZrW2Q+vyrNjHgoaDFlIPMcX+XFc94d3KxkehQVrA3Y6H3rUiMCPD9cgUHTyMf0LGv8A7a2heQqscaux6BYsk/LHNaEJPPA+oP8ArT3sLGx7V2Kglcb+R1/QaBSlvfeVlOf/AIjn/SuZ/iIQDPbtED0MtuyA/evSO1es6rpd7awadby3KzRlyVt5JMEHodvT6000wSanoscurxiB3Vu9ilUjA9cNyOvQ0Hkka3MqMYIe8xwe7gLfyFTj4vGDYueP4rN/6VcP7N0VDrUYkkWNZogCEznhxn5cU6kHaczSGyXTzb5PdNK8gYqPMjBH70HmAMsSky2wjAGRvtyoJ+oqcRXh8XwDAYz/AOVbH8qedtdR1JpF0zVkto2icSgxEnOVx509/s61syJ+GXksjMAfh3fPTHK8nnrQUdJ5FwqpFz/6Z/3+1SrLMpG+BUJ6CSIrn74r0ZtF0js3cXmuyhsEgxxspxGT1A+Z+1UDVb+fU757y5lZmbgKeiDyAoNLcuwx3cHy21neyA/3MH+WoIo9xLFsD71IUG0MH4z6YoJ+/cDmK3Hyjx/I1qS4di2QhPlgH+tR4BdRuOT6V1IgjJ5PvmgmNzIFdQFO5eq5/rQrzSKzY8ZIGFPWpomC4yOKD1I4jUgcE4IJxQSIzquWVN2T7n+VBXMsjNiTj0wMD+VEMplLq2xNuWIyAPpzzQN5GY5AoznbkgDn+dByWfGABg+9RGWXP8PHHWowSTkDn0KnNbGFHIIbzwMUHXeSA5AGfp/SujLKw5AOOvT+lQ718hn5itGTapcxkH2xQSd+f8NWDsLLN/xVYlSpY7xgtt/gPnitaH2Zg1wbLPtBB8SIu8e3+EYsg+e4ZqKLR4E1mystN7QCW5luGgkkhtHiNuRkE/qyeRjjHzoL12r7U3fZ6+tYltYpVmjLsC/PBA4496n1uO61ns1PJpUzMZ4xKu2P+8QjJXOKpL6FdXfav8JudUnnZIiVupI2dQMA4ALcff6UXpfZ6/kl1O3j1+W2j0+Tu2IVyhG0ndtDjHTpzQNP7LBL3eopEgGx4OCDwMPxwKcXmj9pJ7mWa212OOB2JjiNmG2D0zivP7iCHSbffpvaUTySMA8ENvLCWHTcWJ8s+nnTbSdB1XU9GbU01i5QeMxW252aQLxnO8YyQR096CXtdoWp6fb/AInqN+l7LIwiI7juyABxyKl7G6H3MZ1zWAsdvGN8HeKcHzDZx5eXvmgtF0hO0CxW57R3HxAXvmtpYZJO7I4IJZucfKtTWMd1e2ujxdpJ7rvZ+4eFomVIwATnBb26e9BfdI1Gw7UWFyjRDBLLJExAIUnwtj36153q+m3uk30tnLhguWjfIxInkftTy37Jxx6pNplj2kmi1BI1cqtuy8HnkhgD1+lDaZoMmri/k1DU5Q+mv3btIjS+Xl4qBFH3wfomFHI86kZ3kOPgoU9MyHn7ip9Tt9NgiWW01M3cxP8AcmxeLK+vioRriKQIfF3g5CbOPvmg7xKr7o0gRh5h81tlu3B3LEwPUBq4F0Qx5IJ6gJj/AFrsSZU+B29tuf8AWghRpR5DGOlR6or9whGzOeQRk1O+15G7rIXHQr0rm4kQorDaCeMg4J+dAPMIJmDOI9uegUcfPmobt0DYVEPuMZ/nRssEe4RqRgr+rYeP/wCaX3scYZSXQccAqf8AtoB+9ByviI8+OlaZ9g8LH5EY4rYSHcu6VCM46H+lXLTNO02PshY30lnpLzmSQPJqDMNwGcBdo5NBSzOhO1lx6dDmtK6K/TIB6MowePnXo2naRo7fg9jJpVtKdSt5ZZJyMsrqMjBznAqTTOzWmyWdgWsdPljELNdSSM4mIBIDpgH0/egq3YPUrPTtYln1C5NojWrIr4zzuBxx8qE0u9t4+18V292y24u2kM+w8KWbB9fMUtuVgN/ItvMBbNMAjMTuALYz78Va+0sNpYSto9ho1t3XwyyfF7CZVLdXB+n70B47Vqe14P4qsuld0QdyYBbaOvGc8V3pGvaXb6j2imOrx2q3M6mGQRlww29QOvn0qG+0rSt2raeumxw/AafHcpe4IeRznq3nn0oW/wBF0/8A48s7EQRw2UkcTOqDaGJUkj5kjpQBdoWhu7VHftN+JzIQiRfBNFtXPiYk4+f0qw2PanRbHUoILa2kEVvALYXiEbdgwclCM9c8+1Dw6XpV8LW7ksYYAuptatbx7tsqcgbgfPzo1dH0iK+0+GaysxLcTTFFto3MbRID+ryzkjj50AGmapoundtLi8ivVSwkiJWdVOA56gjFJrK+s4e0a3Ujp3C3rSCVV525PPOD9qcadb6bcdpXs2sNOa3iglcfDxsiMR0BB8xx0z1pX2ttLSC30m7trT4OW7t2eWEEjxDzoLrF2w0yW6u4Wu3iiZV7i6EZ3HKjIPHUGlfZHW9J0631OJ9RZHnmxFO6Fmfr48DyzQnZOHTpezst3ex2ZeG8CNJesSqrgcDHQ46Uytk0b8Iv76xjtO7jvmjhlltjPkBVyAF5xmgSdorm3u4op27QHUZ0wuw2m1Qp8/8A9pQ8JRFxIGyegbmrj2eijl07SB+GwSQ6nNcC7yn93hmwB6AYAo+OLSbDT7W4vI7EQ95N3jSqTI+12xt460FA7kBGkJCkLnDnr7D3qSN4UcZnjAzht7YGPQ+9PtahlPZrQ7q3s8/kBpcRE8Ag8kD0o/tqGthJHa2bLE4VnYWihFHs4yc5x6fOgqDSQoDtQck9GOMULetGIU2AKc+dFmQN1BQjyODmgdXkHw6FZdx3cgxbcfXJz9qDpEjUMWmOBxz/APlBXwjZ0zOTheAKnDrwfAcnpj/7oNkAIXK889aDgLEcZmKgHOc121/K1pHaNelreFy8aNjAJqKZQTtfBTBzjzqLVpBYXZgVFChVIBUN5e9Ayt9e1G2sjZ2+qOlvgjYpAwD5A4yPpXMGu6hby28kWpSq1vGYoih/Qnp0wR86SNf5PCRHywYlp7eWAPZ+xvEiQSzuB4Rj/Fx+1ABLIs0juZw0jnc27zNMJNe1N7A2L6jK9uV2FC4Jx6ZxnFLEt5SP07VzgEr5+daaB8gD9X8NAzm1zVJtPFlLfzPb4ChOPLoDxkipLntFqs4RJtTlbu2VkyRlSM48qjtkjhiVJ9Pkd/8AF35GM8dMVzJJp8b7X0tSSepuTz79KCaftJqlzNBJLqEoaBzJGfCNjYxu4GM9fvXMOv6rbogTUnRY3aSPP8LMSSR88mu4Fs7neItFjcgZx8Q3J+1SQ2tvLeLZrpMSM6gjfO20cUER7TasZY5/xOczRqyhxgY3dfKhrvUZ9SnM97evPIBgM5zgelG3NjbW8iI2kQnKlgUnkPAPXFCXBtQyCHT0V+mA7NkfWg1HqMiWb2guWW2Zg0kYPDN5GjtM12/0+37qw1CSGHcWwvTPHP7UPDBG95szLHEir4Sni346fKonhURPMSe83EtGB+nnGaA6DtBfW6TRw6pIgmYs6q3Unqfao21AukcM1yxjQkoGkJCkkk4+5oztGsmmdmtDurVmjaeJQ+3HP5Y/pVZXXL0MD8VN+39KB1+NskLW3x0xiAK92JW249MUzt9RlnhaOeeV42HV3ZsD/pLYNKdNM+rabdGaRmKAMS+PRvP6UZDGJSNzBRnCk9OOaAsxKGRlmjkzzmRwB/P9qVdoHZrdT+X+vjYMY4o/4eMFlVwFJyHyxGftSrW41jth3Thh3nLevFBIojwdzynnIAUcfWhbgxZIAf6r/wDdSnKnwviobkMxGD8+KCGBO+nSEnh2wOOnvUHagbtXYDkCKPn18IomycxXcTbf05bBGcnFOG0XSdRKXN3rywyFFBQBQBgUFJ2AFT6EVf7l2j7F6LKoBfvhtBHU7XoZOzHZ4MWPaSM8YwQnNEawbe00Syt7TUor2K2nX8tEBK+FgCSPn+9Aos3EzuLhQe9JCDOAjev3oz8EuXgiYTW5nAxgTooH1zQenQd5czqpLd5azjB6A7SQfvUB066+ImUQALlQCD+nnNBZZLWWXToIcQpcBvzJ2uk249Ouc1GNGVJi8QtZQ6YxJcrgH160BFbRxq2RmXPL+oruRlXarHIP8O/GaAuDQru0dWt7u0jYjxH4leK6h0S4lWWS7v7RZh/dlJVJb580sEkO99mV45DOTXPxEW2MucKwPiDHgigdQafepbRrJeWischna4XlSf0+wqeTTUkkjlM9jHFEQMi4Qge/WkztE5UvKgBUEbsEY9efOl1rIsOqSL3yPu8JIAwMdKC5/A/Dz3TxX9i8bsHjkkmRS2V9j0zSl7K4tZ3aJ7aWIw5maOQOF/3zXcJSW3SS4Efdyg4iKncoH8QJ9+aM02FbfTL+IDvWllSM4HAyD0oAe3LK/Yns5KuNpC4Of+Q158OBz/vivV0sNKvOzulWfaA6kzRoqoil1UMOOCoz+/maXy6H2Ghn+HlivC4ONnez7s/Q0CTsfmTSdSHUrGvP0eibUoYYuPFtycOfSnl9ZaHodk0WjW19BNcbQwmeXDLg/wCMkeZpFDcIlqqoicooLFjkcfOg63woB3ibuem80FrM6vp/5aIoD5A60TPMVKmQhRjnrx+9Aai+bN8NkbhgigkYIvnge9DXgO7vA55GMCiGj3fq6fyoW6A4A8qDVqGeeJS3GfOjLW0a5uY0AjLO/djoMfPNCWfFxEf+amNjbXISSQQq68kbmxQafQmSZY2TMgLA7cYGPOokuJUadIpWjjcAMiHAcjoadFrx7IxsqBiNuA3J+tI7u1ksI83XEzDK8cAUBVjJslyWzItvMSP8XhI/1rc95G6oHuDCU2Bl7sAscYPPkOlAWF9bo7SXMjDKNGdoBIVhg01+E0C401bl9TuDtn2Fu6XvGOPPnpQAXKyrPiAMUbnwnINRd1PKQXVkCjG5hTNJ9BV4oEvLvOdqjZGB+5rpzpTFlSTUJNhwcRxED7GgWi1djIxlRe8AB29a38Ch4DdBxxkD54oub8OVx3IvZBjJBVTz9DU0EFqXiaXv7dJW2hsoCPnk5oI0hcQLC3wzFV6Om/J9hS5YjE7xssDEkMCgxsxTiaTSnjji7+7RSW3HMZ4Bx5n1pdMNCiSF/wASv5SSd23ucigOvNZlluvzXkkiKDu1ZtyKf4sDyGegpppN2W02/l7syNHLGwUD5mqt32gs2fj9QVsYXvBFkjNNbTUdOtbW+ig1Cd4ZSpGNpeTnGAV6dTQNjeTST6fHeEQ2hY5dG6f0yak1S2sLK4k/CF765k8Qmdw4TPXGfOoRa22sQIlrI7WiZVQeWUAkAmmyWBt7dY7e6ijRFxtWFsuB7kUFbuzdLBDLIGERPdw7uSWHHnS+FP8Aw0csskSBlHhz4s/I011aWS3igFyE3F2dccbeM9KRIheCJ9v8IJIUA/egn3KRtcjuuRhc+lA6gCLJhtB2lR/vmiSMfxHnqODQt4ha2k2ZbJHHnQF2UUt/I0VsF3jkF5ABjNb1bS5rGMTTTWpXOMJNuOflirHoBf8AAbZhkeOXIXq2D0qv3Gp63e28l3Fd9xDbylGhRsOSPQY5oFUcisVCMAx9TTCzlVbW3mlhkkiVXLd3K4wQeN2Og+dd3l7cX2jaZPdyiSYPKpIXBbBxzQul3N3+GTWULNskJygON3NAXPd7gtwVmiLkAQrMxDDHB680RpeqafDHeTXFus1tGuUFz4mJJ5C5qB5Bps1uLiFpmSAmKIj9JI658xSs91hUuFkEYDHKjzxx9KCxnth2bXaBoIz5/kx1G3bPQx+nQgD5ExRCqOVz4ixz71mwHqc0Houj9p7HVb+Ozg0mOFmDMC8cfkPYUFp2jQ3GrSLM6zB1kkKxSFe7IfGDiknYXw9pIc/4H/lVo0Ca1OsskUWy4QXG9v8AEC9AAdR7P20uyKW+icE7wkkgww49eRWxednr64SFzeyyN4Y98j/qJ9Saqt6R8ddkDpK2P8zVzp8gOo2pxjbOhx6ncKC4JpZstesxGCvdPErxFi3DFuflmmurdovgL6a2FrFIY+coCTnAIzgcDnrUOodx+PRs6E3Bkt9rB8YHi4xSrtSs82p3SxW4IeRT3g/UQI1zwPKgZp23dIO8/DoQ24KkYdvEPM520ZZ9sbiWQLPYRwRnjfvYjPGegoPX7LSEt7X4a/eVYY8F4jvHXILenHlSQXMcmrTfDTxpA8ZQM5wCOM4B86D0fUZnhvZFFy0SALkwuV8260va/ulAYXlxjk4Nw2MeRGKm14sTL3YAJUDgdT4uKRaXqReW2tr2HwQg4bkfpGcEj5YoBO1V339nbteSySss3G5i3VT5mgNH0a71O379DbpbrIVd5JAOnPAPtUvadS1vO25Ssl5lCGzjcmcfTP7Uw7OX0th2Xnl3HvlmfEZGd2Yxxny6+VB1P2VRTNt1TT1EYJz3wGB6nC0i1bSLyw02O5muLaWOVgqNBIW9/QVadCkS81UqkQSVopnKEbw52EAA8kc4pHrmqPf9m7OG5bdNHcfmMuRnwHn70EkOorYaDpoPeDLzMwU4J8QwKV3V9fKs6LaFI5kG7uckBumfQmjppFTszp6rhZpJJyjn0Djg/ehbF5p4GkmcN1wEKAfZuaCO43roGl7ou7IaYBSOvPGfpS2yulh2SZwyjnHHOaZ3jFtLs1Y+Lvphj0pbY2kLaTcTS3CrKHVUhC5Lc9c0B8cyz6dNI8kxvRxEGGQUoB5lmSGG8Vo1jjbYyAZZj0B9R1qUSATFbp9rBRgbetEmzs5Yb2OW9gikhxJEeczcEFV+4oKzxj1rTVg5HTFboG/Y4ldft+ucN/KrVpM1v+JKIg4nCz96SeB46q/ZEZ7QWwHo/wDKnTXf4bdz3ltaiXu5HSQFsdTnIoKpdKzXc5UkgyN0+dZaIyXcDbW4lQnj3qyL2lZZGkfTIFDnGSzYz86Jj16V7aa6Wys2EDAbVkOSPWgl1f4aTtBDLI5FzmDZ4gONzc46nigdduJ7fXZjBuDIgferEHBXGM+nHStfHjUrlLySBY5BLAihJCAoD+h68H6UbLa/Eds+6YxoCigtKoK/p98DP1oEyK0FvBLbsfzye9UH9XOBWXFmVt5JHjZZIpgHYEYyeg4ruWIRyzRzSKJUlIVE8WD1xxwOMVHMzXUd4r3LRflGXanId16KemDzQej627sO8jZA4VCVk4yORx7+9K4oLswSglCrEn8nnDeZ9gTk1Jr+qz6beWqxfDlJ7HOJogwLAj396UN2ju0W6lih0xNqk4EChiy4HIzwDQDdpFZNLt1dCCLjw5GD0NOuyD2s2m30UwZYnvdq+ZAI96rGva3PdC3Es8EibBIywxbVVuQR1onTrhLbTbkyviH4pQ3Gc+Hpig9Hs4oLOx0e4SKGK4e+SMOqBWlQkgn7c/Sqt/aDBYW0dxFZt0mVmjHJibLZGPfINLpdchkltpPxpytsoWIJb7cY6Y+VA63fR31jIy3M1xmcOzSDByR8uaCSy1zTk0uKxvdKa57ouVYXTRnDHJ6CtpqnZ2Jfy9AlHOcfiMvH7UgGFbJ9K54596BnfX9tdmGG1tWtoonZgvemQ5PuaG0mJIojdzIs+5mSK39W6bs+WKHB2d4/opNdWFuWtZJSHZAzICGA2E9DQHw2HdXUUjgXDRMN+OVY+Y98VJOmkPmW2s57jZbt8QAAFDZ4Ye3WpL3UL1NsNsqiKOJY++RdpIPU/PNLVa4kiu30+2kitljC3LBshV9/rQIenU81vNRbif61mPnQWDsZz2jtOh4f+VHXEtxDf6k9sNwily2UDAKeDxSrsewTXrZ93ADfypxqGn3Ug1W+gObbvQkmx8HqD0oAN091drJB+cGkyI+7GGbywufTNammklKxyQNFLE+yWJIwMex5rSsYLiB0LIqEOCPI/epVnl+JAuEctNIso8ixz1+1Byl076hBGwESpPGAmOf1Cmna+ARdpHeSMyWxhjY+m7B/ehtQgmiAulhQQSXgbwkF1Ix19uKK7XytLrUYbcyNbDKBsDcCeaCOxurd/ip7kRRWaWpZBnbJuXhSqgeIkg/aobgLbaI1tM4kuJZBJIiqMglOufOtSxXVxpCyu0fdIiqAq5ZQCftzREGnz3FqLuCeF5ljLuzMV2YBAGMcnGOKBp2yspLmLRJIY2ZU09nk58gE/rVchiNtp0GoI6yL8Sfy9uThT1b2PSrXrF3G1po0dxeGzjmsTHLKELkeGMgcdOQaRaLJdWAMFjc28yzyiPuXXJcDnPPQUAWoXcUyySx2Ihlk4k4wqyE549sYrvT9Tv8AThIttIqb8BgVDDPryDzQ1/fSia+WZIz30rFwp/S3liowSU9ec5FA2HaXWmb8y7XHtDH/AEoO7vr69Y99KzhjuwAFz9qF5zU0GAfFyMdM0AZNarKyg7wGhmz5Rk0PDfzrYPaLtEQbcMDnPzrKygyO9uEG9ZSCSMjyNcLqd5CkqRzMEmUd6vk/PmKysoBf1Mc1IIU96ysoJ7Jza3CzQ8OvA+1Tte3MhmUzMqTPl1U4BPyrKyg33jFQ5PPIouQyT3MbyyuzLEACccAcCsrKCU2oWMsJZP05wSCMnz6UemmLqMqS3F1cbkXaNpUcZPtWVlB1FoyKZEW8ulV8owBXxDPn4aJg7MQzeAajfxqG3eBo+v1Q1lZQNpuyEF7awpPqeo7YEO0Axc8Ac+D2oN+xNggeRLy/VgRjDpxkf9NZWUCm77MWkIfbcXXXzZf+2l5s44I2Cs5C9MkVlZQCIxbJ96mjNZWUH//Z"/>
          <p:cNvSpPr>
            <a:spLocks noChangeAspect="1" noChangeArrowheads="1"/>
          </p:cNvSpPr>
          <p:nvPr/>
        </p:nvSpPr>
        <p:spPr bwMode="auto">
          <a:xfrm>
            <a:off x="63500" y="-500063"/>
            <a:ext cx="1200150"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data:image/jpg;base64,/9j/4AAQSkZJRgABAQAAAQABAAD/2wBDAAkGBwgHBgkIBwgKCgkLDRYPDQwMDRsUFRAWIB0iIiAdHx8kKDQsJCYxJx8fLT0tMTU3Ojo6Iys/RD84QzQ5Ojf/2wBDAQoKCg0MDRoPDxo3JR8lNzc3Nzc3Nzc3Nzc3Nzc3Nzc3Nzc3Nzc3Nzc3Nzc3Nzc3Nzc3Nzc3Nzc3Nzc3Nzc3Nzf/wAARCACUAK8DASIAAhEBAxEB/8QAGwAAAgIDAQAAAAAAAAAAAAAABAUDBgABAgf/xABAEAACAQMDAQYEBAMGBAcBAAABAgMABBEFEiExBhMiQVFhFHGBkRUjMqFCsdEHM1KSwfAWYnLSJDRjgoTh8aL/xAAUAQEAAAAAAAAAAAAAAAAAAAAA/8QAFBEBAAAAAAAAAAAAAAAAAAAAAP/aAAwDAQACEQMRAD8AVzTFzu3RscDIYda0sh2nCxj5LWjbS4/QuPLnmuMPGrK58RPA9aDtpHwcqhH/AE1H3hx+iP8AyZrW2Q+vyrNjHgoaDFlIPMcX+XFc94d3KxkehQVrA3Y6H3rUiMCPD9cgUHTyMf0LGv8A7a2heQqscaux6BYsk/LHNaEJPPA+oP8ArT3sLGx7V2Kglcb+R1/QaBSlvfeVlOf/AIjn/SuZ/iIQDPbtED0MtuyA/evSO1es6rpd7awadby3KzRlyVt5JMEHodvT6000wSanoscurxiB3Vu9ilUjA9cNyOvQ0Hkka3MqMYIe8xwe7gLfyFTj4vGDYueP4rN/6VcP7N0VDrUYkkWNZogCEznhxn5cU6kHaczSGyXTzb5PdNK8gYqPMjBH70HmAMsSky2wjAGRvtyoJ+oqcRXh8XwDAYz/AOVbH8qedtdR1JpF0zVkto2icSgxEnOVx509/s61syJ+GXksjMAfh3fPTHK8nnrQUdJ5FwqpFz/6Z/3+1SrLMpG+BUJ6CSIrn74r0ZtF0js3cXmuyhsEgxxspxGT1A+Z+1UDVb+fU757y5lZmbgKeiDyAoNLcuwx3cHy21neyA/3MH+WoIo9xLFsD71IUG0MH4z6YoJ+/cDmK3Hyjx/I1qS4di2QhPlgH+tR4BdRuOT6V1IgjJ5PvmgmNzIFdQFO5eq5/rQrzSKzY8ZIGFPWpomC4yOKD1I4jUgcE4IJxQSIzquWVN2T7n+VBXMsjNiTj0wMD+VEMplLq2xNuWIyAPpzzQN5GY5AoznbkgDn+dByWfGABg+9RGWXP8PHHWowSTkDn0KnNbGFHIIbzwMUHXeSA5AGfp/SujLKw5AOOvT+lQ718hn5itGTapcxkH2xQSd+f8NWDsLLN/xVYlSpY7xgtt/gPnitaH2Zg1wbLPtBB8SIu8e3+EYsg+e4ZqKLR4E1mystN7QCW5luGgkkhtHiNuRkE/qyeRjjHzoL12r7U3fZ6+tYltYpVmjLsC/PBA4496n1uO61ns1PJpUzMZ4xKu2P+8QjJXOKpL6FdXfav8JudUnnZIiVupI2dQMA4ALcff6UXpfZ6/kl1O3j1+W2j0+Tu2IVyhG0ndtDjHTpzQNP7LBL3eopEgGx4OCDwMPxwKcXmj9pJ7mWa212OOB2JjiNmG2D0zivP7iCHSbffpvaUTySMA8ENvLCWHTcWJ8s+nnTbSdB1XU9GbU01i5QeMxW252aQLxnO8YyQR096CXtdoWp6fb/AInqN+l7LIwiI7juyABxyKl7G6H3MZ1zWAsdvGN8HeKcHzDZx5eXvmgtF0hO0CxW57R3HxAXvmtpYZJO7I4IJZucfKtTWMd1e2ujxdpJ7rvZ+4eFomVIwATnBb26e9BfdI1Gw7UWFyjRDBLLJExAIUnwtj36153q+m3uk30tnLhguWjfIxInkftTy37Jxx6pNplj2kmi1BI1cqtuy8HnkhgD1+lDaZoMmri/k1DU5Q+mv3btIjS+Xl4qBFH3wfomFHI86kZ3kOPgoU9MyHn7ip9Tt9NgiWW01M3cxP8AcmxeLK+vioRriKQIfF3g5CbOPvmg7xKr7o0gRh5h81tlu3B3LEwPUBq4F0Qx5IJ6gJj/AFrsSZU+B29tuf8AWghRpR5DGOlR6or9whGzOeQRk1O+15G7rIXHQr0rm4kQorDaCeMg4J+dAPMIJmDOI9uegUcfPmobt0DYVEPuMZ/nRssEe4RqRgr+rYeP/wCaX3scYZSXQccAqf8AtoB+9ByviI8+OlaZ9g8LH5EY4rYSHcu6VCM46H+lXLTNO02PshY30lnpLzmSQPJqDMNwGcBdo5NBSzOhO1lx6dDmtK6K/TIB6MowePnXo2naRo7fg9jJpVtKdSt5ZZJyMsrqMjBznAqTTOzWmyWdgWsdPljELNdSSM4mIBIDpgH0/egq3YPUrPTtYln1C5NojWrIr4zzuBxx8qE0u9t4+18V292y24u2kM+w8KWbB9fMUtuVgN/ItvMBbNMAjMTuALYz78Va+0sNpYSto9ho1t3XwyyfF7CZVLdXB+n70B47Vqe14P4qsuld0QdyYBbaOvGc8V3pGvaXb6j2imOrx2q3M6mGQRlww29QOvn0qG+0rSt2raeumxw/AafHcpe4IeRznq3nn0oW/wBF0/8A48s7EQRw2UkcTOqDaGJUkj5kjpQBdoWhu7VHftN+JzIQiRfBNFtXPiYk4+f0qw2PanRbHUoILa2kEVvALYXiEbdgwclCM9c8+1Dw6XpV8LW7ksYYAuptatbx7tsqcgbgfPzo1dH0iK+0+GaysxLcTTFFto3MbRID+ryzkjj50AGmapoundtLi8ivVSwkiJWdVOA56gjFJrK+s4e0a3Ujp3C3rSCVV525PPOD9qcadb6bcdpXs2sNOa3iglcfDxsiMR0BB8xx0z1pX2ttLSC30m7trT4OW7t2eWEEjxDzoLrF2w0yW6u4Wu3iiZV7i6EZ3HKjIPHUGlfZHW9J0631OJ9RZHnmxFO6Fmfr48DyzQnZOHTpezst3ex2ZeG8CNJesSqrgcDHQ46Uytk0b8Iv76xjtO7jvmjhlltjPkBVyAF5xmgSdorm3u4op27QHUZ0wuw2m1Qp8/8A9pQ8JRFxIGyegbmrj2eijl07SB+GwSQ6nNcC7yn93hmwB6AYAo+OLSbDT7W4vI7EQ95N3jSqTI+12xt460FA7kBGkJCkLnDnr7D3qSN4UcZnjAzht7YGPQ+9PtahlPZrQ7q3s8/kBpcRE8Ag8kD0o/tqGthJHa2bLE4VnYWihFHs4yc5x6fOgqDSQoDtQck9GOMULetGIU2AKc+dFmQN1BQjyODmgdXkHw6FZdx3cgxbcfXJz9qDpEjUMWmOBxz/APlBXwjZ0zOTheAKnDrwfAcnpj/7oNkAIXK889aDgLEcZmKgHOc121/K1pHaNelreFy8aNjAJqKZQTtfBTBzjzqLVpBYXZgVFChVIBUN5e9Ayt9e1G2sjZ2+qOlvgjYpAwD5A4yPpXMGu6hby28kWpSq1vGYoih/Qnp0wR86SNf5PCRHywYlp7eWAPZ+xvEiQSzuB4Rj/Fx+1ABLIs0juZw0jnc27zNMJNe1N7A2L6jK9uV2FC4Jx6ZxnFLEt5SP07VzgEr5+daaB8gD9X8NAzm1zVJtPFlLfzPb4ChOPLoDxkipLntFqs4RJtTlbu2VkyRlSM48qjtkjhiVJ9Pkd/8AF35GM8dMVzJJp8b7X0tSSepuTz79KCaftJqlzNBJLqEoaBzJGfCNjYxu4GM9fvXMOv6rbogTUnRY3aSPP8LMSSR88mu4Fs7neItFjcgZx8Q3J+1SQ2tvLeLZrpMSM6gjfO20cUER7TasZY5/xOczRqyhxgY3dfKhrvUZ9SnM97evPIBgM5zgelG3NjbW8iI2kQnKlgUnkPAPXFCXBtQyCHT0V+mA7NkfWg1HqMiWb2guWW2Zg0kYPDN5GjtM12/0+37qw1CSGHcWwvTPHP7UPDBG95szLHEir4Sni346fKonhURPMSe83EtGB+nnGaA6DtBfW6TRw6pIgmYs6q3Unqfao21AukcM1yxjQkoGkJCkkk4+5oztGsmmdmtDurVmjaeJQ+3HP5Y/pVZXXL0MD8VN+39KB1+NskLW3x0xiAK92JW249MUzt9RlnhaOeeV42HV3ZsD/pLYNKdNM+rabdGaRmKAMS+PRvP6UZDGJSNzBRnCk9OOaAsxKGRlmjkzzmRwB/P9qVdoHZrdT+X+vjYMY4o/4eMFlVwFJyHyxGftSrW41jth3Thh3nLevFBIojwdzynnIAUcfWhbgxZIAf6r/wDdSnKnwviobkMxGD8+KCGBO+nSEnh2wOOnvUHagbtXYDkCKPn18IomycxXcTbf05bBGcnFOG0XSdRKXN3rywyFFBQBQBgUFJ2AFT6EVf7l2j7F6LKoBfvhtBHU7XoZOzHZ4MWPaSM8YwQnNEawbe00Syt7TUor2K2nX8tEBK+FgCSPn+9Aos3EzuLhQe9JCDOAjev3oz8EuXgiYTW5nAxgTooH1zQenQd5czqpLd5azjB6A7SQfvUB066+ImUQALlQCD+nnNBZZLWWXToIcQpcBvzJ2uk249Ouc1GNGVJi8QtZQ6YxJcrgH160BFbRxq2RmXPL+oruRlXarHIP8O/GaAuDQru0dWt7u0jYjxH4leK6h0S4lWWS7v7RZh/dlJVJb580sEkO99mV45DOTXPxEW2MucKwPiDHgigdQafepbRrJeWischna4XlSf0+wqeTTUkkjlM9jHFEQMi4Qge/WkztE5UvKgBUEbsEY9efOl1rIsOqSL3yPu8JIAwMdKC5/A/Dz3TxX9i8bsHjkkmRS2V9j0zSl7K4tZ3aJ7aWIw5maOQOF/3zXcJSW3SS4Efdyg4iKncoH8QJ9+aM02FbfTL+IDvWllSM4HAyD0oAe3LK/Yns5KuNpC4Of+Q158OBz/vivV0sNKvOzulWfaA6kzRoqoil1UMOOCoz+/maXy6H2Ghn+HlivC4ONnez7s/Q0CTsfmTSdSHUrGvP0eibUoYYuPFtycOfSnl9ZaHodk0WjW19BNcbQwmeXDLg/wCMkeZpFDcIlqqoicooLFjkcfOg63woB3ibuem80FrM6vp/5aIoD5A60TPMVKmQhRjnrx+9Aai+bN8NkbhgigkYIvnge9DXgO7vA55GMCiGj3fq6fyoW6A4A8qDVqGeeJS3GfOjLW0a5uY0AjLO/djoMfPNCWfFxEf+amNjbXISSQQq68kbmxQafQmSZY2TMgLA7cYGPOokuJUadIpWjjcAMiHAcjoadFrx7IxsqBiNuA3J+tI7u1ksI83XEzDK8cAUBVjJslyWzItvMSP8XhI/1rc95G6oHuDCU2Bl7sAscYPPkOlAWF9bo7SXMjDKNGdoBIVhg01+E0C401bl9TuDtn2Fu6XvGOPPnpQAXKyrPiAMUbnwnINRd1PKQXVkCjG5hTNJ9BV4oEvLvOdqjZGB+5rpzpTFlSTUJNhwcRxED7GgWi1djIxlRe8AB29a38Ch4DdBxxkD54oub8OVx3IvZBjJBVTz9DU0EFqXiaXv7dJW2hsoCPnk5oI0hcQLC3wzFV6Om/J9hS5YjE7xssDEkMCgxsxTiaTSnjji7+7RSW3HMZ4Bx5n1pdMNCiSF/wASv5SSd23ucigOvNZlluvzXkkiKDu1ZtyKf4sDyGegpppN2W02/l7syNHLGwUD5mqt32gs2fj9QVsYXvBFkjNNbTUdOtbW+ig1Cd4ZSpGNpeTnGAV6dTQNjeTST6fHeEQ2hY5dG6f0yak1S2sLK4k/CF765k8Qmdw4TPXGfOoRa22sQIlrI7WiZVQeWUAkAmmyWBt7dY7e6ijRFxtWFsuB7kUFbuzdLBDLIGERPdw7uSWHHnS+FP8Aw0csskSBlHhz4s/I011aWS3igFyE3F2dccbeM9KRIheCJ9v8IJIUA/egn3KRtcjuuRhc+lA6gCLJhtB2lR/vmiSMfxHnqODQt4ha2k2ZbJHHnQF2UUt/I0VsF3jkF5ABjNb1bS5rGMTTTWpXOMJNuOflirHoBf8AAbZhkeOXIXq2D0qv3Gp63e28l3Fd9xDbylGhRsOSPQY5oFUcisVCMAx9TTCzlVbW3mlhkkiVXLd3K4wQeN2Og+dd3l7cX2jaZPdyiSYPKpIXBbBxzQul3N3+GTWULNskJygON3NAXPd7gtwVmiLkAQrMxDDHB680RpeqafDHeTXFus1tGuUFz4mJJ5C5qB5Bps1uLiFpmSAmKIj9JI658xSs91hUuFkEYDHKjzxx9KCxnth2bXaBoIz5/kx1G3bPQx+nQgD5ExRCqOVz4ixz71mwHqc0Houj9p7HVb+Ozg0mOFmDMC8cfkPYUFp2jQ3GrSLM6zB1kkKxSFe7IfGDiknYXw9pIc/4H/lVo0Ca1OsskUWy4QXG9v8AEC9AAdR7P20uyKW+icE7wkkgww49eRWxednr64SFzeyyN4Y98j/qJ9Saqt6R8ddkDpK2P8zVzp8gOo2pxjbOhx6ncKC4JpZstesxGCvdPErxFi3DFuflmmurdovgL6a2FrFIY+coCTnAIzgcDnrUOodx+PRs6E3Bkt9rB8YHi4xSrtSs82p3SxW4IeRT3g/UQI1zwPKgZp23dIO8/DoQ24KkYdvEPM520ZZ9sbiWQLPYRwRnjfvYjPGegoPX7LSEt7X4a/eVYY8F4jvHXILenHlSQXMcmrTfDTxpA8ZQM5wCOM4B86D0fUZnhvZFFy0SALkwuV8260va/ulAYXlxjk4Nw2MeRGKm14sTL3YAJUDgdT4uKRaXqReW2tr2HwQg4bkfpGcEj5YoBO1V339nbteSySss3G5i3VT5mgNH0a71O379DbpbrIVd5JAOnPAPtUvadS1vO25Ssl5lCGzjcmcfTP7Uw7OX0th2Xnl3HvlmfEZGd2Yxxny6+VB1P2VRTNt1TT1EYJz3wGB6nC0i1bSLyw02O5muLaWOVgqNBIW9/QVadCkS81UqkQSVopnKEbw52EAA8kc4pHrmqPf9m7OG5bdNHcfmMuRnwHn70EkOorYaDpoPeDLzMwU4J8QwKV3V9fKs6LaFI5kG7uckBumfQmjppFTszp6rhZpJJyjn0Djg/ehbF5p4GkmcN1wEKAfZuaCO43roGl7ou7IaYBSOvPGfpS2yulh2SZwyjnHHOaZ3jFtLs1Y+Lvphj0pbY2kLaTcTS3CrKHVUhC5Lc9c0B8cyz6dNI8kxvRxEGGQUoB5lmSGG8Vo1jjbYyAZZj0B9R1qUSATFbp9rBRgbetEmzs5Yb2OW9gikhxJEeczcEFV+4oKzxj1rTVg5HTFboG/Y4ldft+ucN/KrVpM1v+JKIg4nCz96SeB46q/ZEZ7QWwHo/wDKnTXf4bdz3ltaiXu5HSQFsdTnIoKpdKzXc5UkgyN0+dZaIyXcDbW4lQnj3qyL2lZZGkfTIFDnGSzYz86Jj16V7aa6Wys2EDAbVkOSPWgl1f4aTtBDLI5FzmDZ4gONzc46nigdduJ7fXZjBuDIgferEHBXGM+nHStfHjUrlLySBY5BLAihJCAoD+h68H6UbLa/Eds+6YxoCigtKoK/p98DP1oEyK0FvBLbsfzye9UH9XOBWXFmVt5JHjZZIpgHYEYyeg4ruWIRyzRzSKJUlIVE8WD1xxwOMVHMzXUd4r3LRflGXanId16KemDzQej627sO8jZA4VCVk4yORx7+9K4oLswSglCrEn8nnDeZ9gTk1Jr+qz6beWqxfDlJ7HOJogwLAj396UN2ju0W6lih0xNqk4EChiy4HIzwDQDdpFZNLt1dCCLjw5GD0NOuyD2s2m30UwZYnvdq+ZAI96rGva3PdC3Es8EibBIywxbVVuQR1onTrhLbTbkyviH4pQ3Gc+Hpig9Hs4oLOx0e4SKGK4e+SMOqBWlQkgn7c/Sqt/aDBYW0dxFZt0mVmjHJibLZGPfINLpdchkltpPxpytsoWIJb7cY6Y+VA63fR31jIy3M1xmcOzSDByR8uaCSy1zTk0uKxvdKa57ouVYXTRnDHJ6CtpqnZ2Jfy9AlHOcfiMvH7UgGFbJ9K54596BnfX9tdmGG1tWtoonZgvemQ5PuaG0mJIojdzIs+5mSK39W6bs+WKHB2d4/opNdWFuWtZJSHZAzICGA2E9DQHw2HdXUUjgXDRMN+OVY+Y98VJOmkPmW2s57jZbt8QAAFDZ4Ye3WpL3UL1NsNsqiKOJY++RdpIPU/PNLVa4kiu30+2kitljC3LBshV9/rQIenU81vNRbif61mPnQWDsZz2jtOh4f+VHXEtxDf6k9sNwily2UDAKeDxSrsewTXrZ93ADfypxqGn3Ug1W+gObbvQkmx8HqD0oAN091drJB+cGkyI+7GGbywufTNammklKxyQNFLE+yWJIwMex5rSsYLiB0LIqEOCPI/epVnl+JAuEctNIso8ixz1+1Byl076hBGwESpPGAmOf1Cmna+ARdpHeSMyWxhjY+m7B/ehtQgmiAulhQQSXgbwkF1Ix19uKK7XytLrUYbcyNbDKBsDcCeaCOxurd/ip7kRRWaWpZBnbJuXhSqgeIkg/aobgLbaI1tM4kuJZBJIiqMglOufOtSxXVxpCyu0fdIiqAq5ZQCftzREGnz3FqLuCeF5ljLuzMV2YBAGMcnGOKBp2yspLmLRJIY2ZU09nk58gE/rVchiNtp0GoI6yL8Sfy9uThT1b2PSrXrF3G1po0dxeGzjmsTHLKELkeGMgcdOQaRaLJdWAMFjc28yzyiPuXXJcDnPPQUAWoXcUyySx2Ihlk4k4wqyE549sYrvT9Tv8AThIttIqb8BgVDDPryDzQ1/fSia+WZIz30rFwp/S3liowSU9ec5FA2HaXWmb8y7XHtDH/AEoO7vr69Y99KzhjuwAFz9qF5zU0GAfFyMdM0AZNarKyg7wGhmz5Rk0PDfzrYPaLtEQbcMDnPzrKygyO9uEG9ZSCSMjyNcLqd5CkqRzMEmUd6vk/PmKysoBf1Mc1IIU96ysoJ7Jza3CzQ8OvA+1Tte3MhmUzMqTPl1U4BPyrKyg33jFQ5PPIouQyT3MbyyuzLEACccAcCsrKCU2oWMsJZP05wSCMnz6UemmLqMqS3F1cbkXaNpUcZPtWVlB1FoyKZEW8ulV8owBXxDPn4aJg7MQzeAajfxqG3eBo+v1Q1lZQNpuyEF7awpPqeo7YEO0Axc8Ac+D2oN+xNggeRLy/VgRjDpxkf9NZWUCm77MWkIfbcXXXzZf+2l5s44I2Cs5C9MkVlZQCIxbJ96mjNZWUH//Z"/>
          <p:cNvSpPr>
            <a:spLocks noChangeAspect="1" noChangeArrowheads="1"/>
          </p:cNvSpPr>
          <p:nvPr/>
        </p:nvSpPr>
        <p:spPr bwMode="auto">
          <a:xfrm>
            <a:off x="63500" y="-500063"/>
            <a:ext cx="1200150"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9" name="Picture 9"/>
          <p:cNvPicPr>
            <a:picLocks noChangeAspect="1" noChangeArrowheads="1"/>
          </p:cNvPicPr>
          <p:nvPr/>
        </p:nvPicPr>
        <p:blipFill>
          <a:blip r:embed="rId3" cstate="print"/>
          <a:srcRect/>
          <a:stretch>
            <a:fillRect/>
          </a:stretch>
        </p:blipFill>
        <p:spPr bwMode="auto">
          <a:xfrm>
            <a:off x="6440956" y="4267200"/>
            <a:ext cx="2703044" cy="2286000"/>
          </a:xfrm>
          <a:prstGeom prst="rect">
            <a:avLst/>
          </a:prstGeom>
          <a:noFill/>
          <a:ln w="9525">
            <a:noFill/>
            <a:miter lim="800000"/>
            <a:headEnd/>
            <a:tailEnd/>
          </a:ln>
        </p:spPr>
      </p:pic>
      <p:pic>
        <p:nvPicPr>
          <p:cNvPr id="61450" name="Picture 10"/>
          <p:cNvPicPr>
            <a:picLocks noChangeAspect="1" noChangeArrowheads="1"/>
          </p:cNvPicPr>
          <p:nvPr/>
        </p:nvPicPr>
        <p:blipFill>
          <a:blip r:embed="rId4" cstate="print"/>
          <a:srcRect/>
          <a:stretch>
            <a:fillRect/>
          </a:stretch>
        </p:blipFill>
        <p:spPr bwMode="auto">
          <a:xfrm>
            <a:off x="4343400" y="2362200"/>
            <a:ext cx="2552700" cy="1790700"/>
          </a:xfrm>
          <a:prstGeom prst="rect">
            <a:avLst/>
          </a:prstGeom>
          <a:noFill/>
          <a:ln w="9525">
            <a:noFill/>
            <a:miter lim="800000"/>
            <a:headEnd/>
            <a:tailEnd/>
          </a:ln>
        </p:spPr>
      </p:pic>
      <p:pic>
        <p:nvPicPr>
          <p:cNvPr id="61451" name="Picture 11"/>
          <p:cNvPicPr>
            <a:picLocks noChangeAspect="1" noChangeArrowheads="1"/>
          </p:cNvPicPr>
          <p:nvPr/>
        </p:nvPicPr>
        <p:blipFill>
          <a:blip r:embed="rId5" cstate="print"/>
          <a:srcRect/>
          <a:stretch>
            <a:fillRect/>
          </a:stretch>
        </p:blipFill>
        <p:spPr bwMode="auto">
          <a:xfrm>
            <a:off x="3581400" y="228600"/>
            <a:ext cx="2543175" cy="1800225"/>
          </a:xfrm>
          <a:prstGeom prst="rect">
            <a:avLst/>
          </a:prstGeom>
          <a:noFill/>
          <a:ln w="9525">
            <a:noFill/>
            <a:miter lim="800000"/>
            <a:headEnd/>
            <a:tailEnd/>
          </a:ln>
        </p:spPr>
      </p:pic>
      <p:pic>
        <p:nvPicPr>
          <p:cNvPr id="61452" name="Picture 12"/>
          <p:cNvPicPr>
            <a:picLocks noChangeAspect="1" noChangeArrowheads="1"/>
          </p:cNvPicPr>
          <p:nvPr/>
        </p:nvPicPr>
        <p:blipFill>
          <a:blip r:embed="rId6" cstate="print"/>
          <a:srcRect/>
          <a:stretch>
            <a:fillRect/>
          </a:stretch>
        </p:blipFill>
        <p:spPr bwMode="auto">
          <a:xfrm>
            <a:off x="4267200" y="4648200"/>
            <a:ext cx="22860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Scottsboro Trials</a:t>
            </a:r>
            <a:endParaRPr lang="en-US" dirty="0"/>
          </a:p>
        </p:txBody>
      </p:sp>
      <p:sp>
        <p:nvSpPr>
          <p:cNvPr id="4" name="Content Placeholder 3"/>
          <p:cNvSpPr>
            <a:spLocks noGrp="1"/>
          </p:cNvSpPr>
          <p:nvPr>
            <p:ph sz="half" idx="2"/>
          </p:nvPr>
        </p:nvSpPr>
        <p:spPr/>
        <p:txBody>
          <a:bodyPr/>
          <a:lstStyle/>
          <a:p>
            <a:r>
              <a:rPr lang="en-US" dirty="0" smtClean="0"/>
              <a:t>Nine Black teenagers accused of Rape</a:t>
            </a:r>
          </a:p>
          <a:p>
            <a:r>
              <a:rPr lang="en-US" dirty="0" smtClean="0"/>
              <a:t>1931</a:t>
            </a:r>
          </a:p>
          <a:p>
            <a:r>
              <a:rPr lang="en-US" dirty="0" smtClean="0"/>
              <a:t>Showed the injustices of Blacks in the American legal system</a:t>
            </a:r>
          </a:p>
          <a:p>
            <a:r>
              <a:rPr lang="en-US" dirty="0" smtClean="0"/>
              <a:t>Reason why Harper Lee wrote TKM</a:t>
            </a:r>
          </a:p>
          <a:p>
            <a:r>
              <a:rPr lang="en-US" i="1" dirty="0" smtClean="0"/>
              <a:t>Scottsboro: An American Tragedy</a:t>
            </a:r>
            <a:endParaRPr lang="en-US" i="1" dirty="0"/>
          </a:p>
        </p:txBody>
      </p:sp>
      <p:pic>
        <p:nvPicPr>
          <p:cNvPr id="75778" name="Picture 2"/>
          <p:cNvPicPr>
            <a:picLocks noGrp="1" noChangeAspect="1" noChangeArrowheads="1"/>
          </p:cNvPicPr>
          <p:nvPr>
            <p:ph sz="half" idx="1"/>
          </p:nvPr>
        </p:nvPicPr>
        <p:blipFill>
          <a:blip r:embed="rId2" cstate="print"/>
          <a:srcRect/>
          <a:stretch>
            <a:fillRect/>
          </a:stretch>
        </p:blipFill>
        <p:spPr bwMode="auto">
          <a:xfrm>
            <a:off x="381000" y="1447800"/>
            <a:ext cx="2438400" cy="1828800"/>
          </a:xfrm>
          <a:prstGeom prst="rect">
            <a:avLst/>
          </a:prstGeom>
          <a:noFill/>
          <a:ln w="9525">
            <a:noFill/>
            <a:miter lim="800000"/>
            <a:headEnd/>
            <a:tailEnd/>
          </a:ln>
        </p:spPr>
      </p:pic>
      <p:pic>
        <p:nvPicPr>
          <p:cNvPr id="75780" name="Picture 4"/>
          <p:cNvPicPr>
            <a:picLocks noChangeAspect="1" noChangeArrowheads="1"/>
          </p:cNvPicPr>
          <p:nvPr/>
        </p:nvPicPr>
        <p:blipFill>
          <a:blip r:embed="rId3" cstate="print"/>
          <a:srcRect/>
          <a:stretch>
            <a:fillRect/>
          </a:stretch>
        </p:blipFill>
        <p:spPr bwMode="auto">
          <a:xfrm>
            <a:off x="2209800" y="3352800"/>
            <a:ext cx="2466975" cy="1771650"/>
          </a:xfrm>
          <a:prstGeom prst="rect">
            <a:avLst/>
          </a:prstGeom>
          <a:noFill/>
          <a:ln w="9525">
            <a:noFill/>
            <a:miter lim="800000"/>
            <a:headEnd/>
            <a:tailEnd/>
          </a:ln>
        </p:spPr>
      </p:pic>
      <p:pic>
        <p:nvPicPr>
          <p:cNvPr id="75781" name="Picture 5"/>
          <p:cNvPicPr>
            <a:picLocks noChangeAspect="1" noChangeArrowheads="1"/>
          </p:cNvPicPr>
          <p:nvPr/>
        </p:nvPicPr>
        <p:blipFill>
          <a:blip r:embed="rId4" cstate="print"/>
          <a:srcRect/>
          <a:stretch>
            <a:fillRect/>
          </a:stretch>
        </p:blipFill>
        <p:spPr bwMode="auto">
          <a:xfrm>
            <a:off x="304800" y="3733800"/>
            <a:ext cx="18859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Tahoma" charset="0"/>
              </a:rPr>
              <a:t>Harper Lee</a:t>
            </a:r>
            <a:endParaRPr dirty="0"/>
          </a:p>
        </p:txBody>
      </p:sp>
      <p:sp>
        <p:nvSpPr>
          <p:cNvPr id="28674" name="Content Placeholder 4"/>
          <p:cNvSpPr>
            <a:spLocks noGrp="1"/>
          </p:cNvSpPr>
          <p:nvPr>
            <p:ph sz="half" idx="1"/>
          </p:nvPr>
        </p:nvSpPr>
        <p:spPr/>
        <p:txBody>
          <a:bodyPr/>
          <a:lstStyle/>
          <a:p>
            <a:pPr>
              <a:spcBef>
                <a:spcPct val="50000"/>
              </a:spcBef>
              <a:buFont typeface="Wingdings" pitchFamily="2" charset="2"/>
              <a:buChar char="§"/>
            </a:pPr>
            <a:r>
              <a:rPr lang="en-US" sz="2000" dirty="0" smtClean="0">
                <a:latin typeface="Garamond" pitchFamily="18" charset="0"/>
              </a:rPr>
              <a:t>Born on April 28, 1926 in Monroeville, Alabama</a:t>
            </a:r>
          </a:p>
          <a:p>
            <a:pPr lvl="1">
              <a:spcBef>
                <a:spcPct val="50000"/>
              </a:spcBef>
              <a:buFont typeface="Wingdings" pitchFamily="2" charset="2"/>
              <a:buChar char="§"/>
            </a:pPr>
            <a:r>
              <a:rPr lang="en-US" sz="2000" dirty="0" smtClean="0">
                <a:latin typeface="Garamond" pitchFamily="18" charset="0"/>
              </a:rPr>
              <a:t>TKAM takes place in Maycomb, AL</a:t>
            </a:r>
          </a:p>
          <a:p>
            <a:pPr>
              <a:spcBef>
                <a:spcPct val="50000"/>
              </a:spcBef>
              <a:buFont typeface="Wingdings" pitchFamily="2" charset="2"/>
              <a:buChar char="§"/>
            </a:pPr>
            <a:r>
              <a:rPr lang="en-US" sz="2000" dirty="0" smtClean="0">
                <a:latin typeface="Garamond" pitchFamily="18" charset="0"/>
              </a:rPr>
              <a:t>Youngest of four children</a:t>
            </a:r>
          </a:p>
          <a:p>
            <a:pPr>
              <a:spcBef>
                <a:spcPct val="50000"/>
              </a:spcBef>
              <a:buFont typeface="Wingdings" pitchFamily="2" charset="2"/>
              <a:buChar char="§"/>
            </a:pPr>
            <a:r>
              <a:rPr lang="en-US" sz="2000" dirty="0" smtClean="0">
                <a:latin typeface="Garamond" pitchFamily="18" charset="0"/>
              </a:rPr>
              <a:t>1957 – submitted manuscript for her novel; was urged to rewrite it</a:t>
            </a:r>
          </a:p>
          <a:p>
            <a:pPr>
              <a:spcBef>
                <a:spcPct val="50000"/>
              </a:spcBef>
              <a:buFont typeface="Wingdings" pitchFamily="2" charset="2"/>
              <a:buChar char="§"/>
            </a:pPr>
            <a:r>
              <a:rPr lang="en-US" sz="2000" dirty="0" smtClean="0">
                <a:latin typeface="Garamond" pitchFamily="18" charset="0"/>
              </a:rPr>
              <a:t>Spent over two years reworking it</a:t>
            </a:r>
          </a:p>
          <a:p>
            <a:pPr>
              <a:spcBef>
                <a:spcPct val="50000"/>
              </a:spcBef>
              <a:buFont typeface="Wingdings" pitchFamily="2" charset="2"/>
              <a:buChar char="§"/>
            </a:pPr>
            <a:r>
              <a:rPr lang="en-US" sz="2000" dirty="0" smtClean="0">
                <a:latin typeface="Garamond" pitchFamily="18" charset="0"/>
              </a:rPr>
              <a:t>1960 – </a:t>
            </a:r>
            <a:r>
              <a:rPr lang="en-US" sz="2000" i="1" dirty="0" smtClean="0">
                <a:latin typeface="Garamond" pitchFamily="18" charset="0"/>
              </a:rPr>
              <a:t>To Kill a Mockingbird</a:t>
            </a:r>
            <a:r>
              <a:rPr lang="en-US" sz="2000" dirty="0" smtClean="0">
                <a:latin typeface="Garamond" pitchFamily="18" charset="0"/>
              </a:rPr>
              <a:t> (her only novel) published</a:t>
            </a:r>
          </a:p>
          <a:p>
            <a:pPr>
              <a:spcBef>
                <a:spcPct val="50000"/>
              </a:spcBef>
              <a:buFont typeface="Wingdings" pitchFamily="2" charset="2"/>
              <a:buChar char="§"/>
            </a:pPr>
            <a:r>
              <a:rPr lang="en-US" sz="2000" dirty="0" smtClean="0">
                <a:latin typeface="Garamond" pitchFamily="18" charset="0"/>
              </a:rPr>
              <a:t>1966 - was one of two people named by President Johnson to the National Council of Arts </a:t>
            </a:r>
          </a:p>
          <a:p>
            <a:pPr>
              <a:spcBef>
                <a:spcPct val="50000"/>
              </a:spcBef>
              <a:buFont typeface="Wingdings" pitchFamily="2" charset="2"/>
              <a:buChar char="§"/>
            </a:pPr>
            <a:endParaRPr lang="en-US" sz="2800" dirty="0" smtClean="0">
              <a:latin typeface="Garamond" pitchFamily="18" charset="0"/>
            </a:endParaRPr>
          </a:p>
          <a:p>
            <a:endParaRPr lang="en-US" dirty="0" smtClean="0"/>
          </a:p>
        </p:txBody>
      </p:sp>
      <p:sp>
        <p:nvSpPr>
          <p:cNvPr id="4" name="Content Placeholder 3"/>
          <p:cNvSpPr>
            <a:spLocks noGrp="1"/>
          </p:cNvSpPr>
          <p:nvPr>
            <p:ph sz="half" idx="2"/>
          </p:nvPr>
        </p:nvSpPr>
        <p:spPr/>
        <p:txBody>
          <a:bodyPr/>
          <a:lstStyle/>
          <a:p>
            <a:r>
              <a:rPr lang="en-US" dirty="0" smtClean="0">
                <a:hlinkClick r:id="rId2"/>
              </a:rPr>
              <a:t>Harper Lee Biography</a:t>
            </a:r>
            <a:endParaRPr lang="en-US" dirty="0" smtClean="0"/>
          </a:p>
          <a:p>
            <a:pPr>
              <a:buNone/>
            </a:pPr>
            <a:endParaRPr lang="en-US" dirty="0" smtClean="0"/>
          </a:p>
          <a:p>
            <a:pPr>
              <a:buNone/>
            </a:pPr>
            <a:endParaRPr lang="en-US" dirty="0"/>
          </a:p>
        </p:txBody>
      </p:sp>
      <p:pic>
        <p:nvPicPr>
          <p:cNvPr id="5" name="Picture 4" descr="Harper Lee.jpg"/>
          <p:cNvPicPr>
            <a:picLocks noChangeAspect="1"/>
          </p:cNvPicPr>
          <p:nvPr/>
        </p:nvPicPr>
        <p:blipFill>
          <a:blip r:embed="rId3" cstate="print"/>
          <a:stretch>
            <a:fillRect/>
          </a:stretch>
        </p:blipFill>
        <p:spPr>
          <a:xfrm>
            <a:off x="5029200" y="2438400"/>
            <a:ext cx="3047994" cy="384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2000"/>
                                        <p:tgtEl>
                                          <p:spTgt spid="286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fade">
                                      <p:cBhvr>
                                        <p:cTn id="10" dur="2000"/>
                                        <p:tgtEl>
                                          <p:spTgt spid="2867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fade">
                                      <p:cBhvr>
                                        <p:cTn id="15" dur="2000"/>
                                        <p:tgtEl>
                                          <p:spTgt spid="2867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4">
                                            <p:txEl>
                                              <p:pRg st="3" end="3"/>
                                            </p:txEl>
                                          </p:spTgt>
                                        </p:tgtEl>
                                        <p:attrNameLst>
                                          <p:attrName>style.visibility</p:attrName>
                                        </p:attrNameLst>
                                      </p:cBhvr>
                                      <p:to>
                                        <p:strVal val="visible"/>
                                      </p:to>
                                    </p:set>
                                    <p:animEffect transition="in" filter="fade">
                                      <p:cBhvr>
                                        <p:cTn id="20" dur="2000"/>
                                        <p:tgtEl>
                                          <p:spTgt spid="2867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674">
                                            <p:txEl>
                                              <p:pRg st="4" end="4"/>
                                            </p:txEl>
                                          </p:spTgt>
                                        </p:tgtEl>
                                        <p:attrNameLst>
                                          <p:attrName>style.visibility</p:attrName>
                                        </p:attrNameLst>
                                      </p:cBhvr>
                                      <p:to>
                                        <p:strVal val="visible"/>
                                      </p:to>
                                    </p:set>
                                    <p:animEffect transition="in" filter="fade">
                                      <p:cBhvr>
                                        <p:cTn id="25" dur="2000"/>
                                        <p:tgtEl>
                                          <p:spTgt spid="2867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674">
                                            <p:txEl>
                                              <p:pRg st="5" end="5"/>
                                            </p:txEl>
                                          </p:spTgt>
                                        </p:tgtEl>
                                        <p:attrNameLst>
                                          <p:attrName>style.visibility</p:attrName>
                                        </p:attrNameLst>
                                      </p:cBhvr>
                                      <p:to>
                                        <p:strVal val="visible"/>
                                      </p:to>
                                    </p:set>
                                    <p:animEffect transition="in" filter="fade">
                                      <p:cBhvr>
                                        <p:cTn id="30" dur="2000"/>
                                        <p:tgtEl>
                                          <p:spTgt spid="2867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674">
                                            <p:txEl>
                                              <p:pRg st="6" end="6"/>
                                            </p:txEl>
                                          </p:spTgt>
                                        </p:tgtEl>
                                        <p:attrNameLst>
                                          <p:attrName>style.visibility</p:attrName>
                                        </p:attrNameLst>
                                      </p:cBhvr>
                                      <p:to>
                                        <p:strVal val="visible"/>
                                      </p:to>
                                    </p:set>
                                    <p:animEffect transition="in" filter="fade">
                                      <p:cBhvr>
                                        <p:cTn id="35" dur="20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TKAM </a:t>
            </a:r>
            <a:r>
              <a:rPr lang="en-US" dirty="0" smtClean="0"/>
              <a:t>Information</a:t>
            </a:r>
            <a:endParaRPr lang="en-US" i="1" dirty="0"/>
          </a:p>
        </p:txBody>
      </p:sp>
      <p:sp>
        <p:nvSpPr>
          <p:cNvPr id="2" name="Content Placeholder 1"/>
          <p:cNvSpPr>
            <a:spLocks noGrp="1"/>
          </p:cNvSpPr>
          <p:nvPr>
            <p:ph sz="half" idx="1"/>
          </p:nvPr>
        </p:nvSpPr>
        <p:spPr/>
        <p:txBody>
          <a:bodyPr/>
          <a:lstStyle/>
          <a:p>
            <a:r>
              <a:rPr lang="en-US" dirty="0" smtClean="0"/>
              <a:t>Story is told as a </a:t>
            </a:r>
            <a:r>
              <a:rPr lang="en-US" b="1" u="sng" dirty="0" smtClean="0"/>
              <a:t>FLASHBACK</a:t>
            </a:r>
            <a:endParaRPr lang="en-US" dirty="0" smtClean="0"/>
          </a:p>
          <a:p>
            <a:r>
              <a:rPr lang="en-US" dirty="0" smtClean="0"/>
              <a:t>Setting:</a:t>
            </a:r>
          </a:p>
          <a:p>
            <a:pPr lvl="1"/>
            <a:r>
              <a:rPr lang="en-US" dirty="0" smtClean="0"/>
              <a:t>1930s </a:t>
            </a:r>
          </a:p>
          <a:p>
            <a:pPr lvl="2"/>
            <a:r>
              <a:rPr lang="en-US" dirty="0" smtClean="0"/>
              <a:t>Great Depression</a:t>
            </a:r>
          </a:p>
          <a:p>
            <a:pPr lvl="2"/>
            <a:r>
              <a:rPr lang="en-US" dirty="0" smtClean="0"/>
              <a:t>Jim Crow</a:t>
            </a:r>
          </a:p>
          <a:p>
            <a:pPr lvl="1"/>
            <a:r>
              <a:rPr lang="en-US" dirty="0" smtClean="0"/>
              <a:t>Maycomb, AL</a:t>
            </a:r>
          </a:p>
          <a:p>
            <a:pPr lvl="2"/>
            <a:r>
              <a:rPr lang="en-US" dirty="0" smtClean="0"/>
              <a:t>Small Rural Town</a:t>
            </a:r>
          </a:p>
          <a:p>
            <a:pPr lvl="2"/>
            <a:r>
              <a:rPr lang="en-US" dirty="0" smtClean="0"/>
              <a:t>Distinct Social Classes</a:t>
            </a:r>
          </a:p>
          <a:p>
            <a:r>
              <a:rPr lang="en-US" dirty="0" smtClean="0"/>
              <a:t>Point of View</a:t>
            </a:r>
          </a:p>
          <a:p>
            <a:pPr lvl="1"/>
            <a:r>
              <a:rPr lang="en-US" dirty="0" smtClean="0"/>
              <a:t>First Person</a:t>
            </a:r>
          </a:p>
          <a:p>
            <a:pPr lvl="1"/>
            <a:r>
              <a:rPr lang="en-US" dirty="0" smtClean="0"/>
              <a:t>Narrator - Scout</a:t>
            </a:r>
            <a:endParaRPr lang="en-US" dirty="0"/>
          </a:p>
        </p:txBody>
      </p:sp>
      <p:pic>
        <p:nvPicPr>
          <p:cNvPr id="5" name="Picture 5" descr="alabamamap"/>
          <p:cNvPicPr>
            <a:picLocks noGrp="1" noChangeAspect="1" noChangeArrowheads="1"/>
          </p:cNvPicPr>
          <p:nvPr>
            <p:ph sz="half" idx="2"/>
          </p:nvPr>
        </p:nvPicPr>
        <p:blipFill>
          <a:blip r:embed="rId2" cstate="print"/>
          <a:srcRect/>
          <a:stretch>
            <a:fillRect/>
          </a:stretch>
        </p:blipFill>
        <p:spPr>
          <a:xfrm>
            <a:off x="5162952" y="1524000"/>
            <a:ext cx="3029733" cy="4572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20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20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20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sz="4000" dirty="0" smtClean="0"/>
              <a:t>The Great Depression</a:t>
            </a:r>
            <a:endParaRPr sz="4000" dirty="0"/>
          </a:p>
        </p:txBody>
      </p:sp>
      <p:sp>
        <p:nvSpPr>
          <p:cNvPr id="3" name="Content Placeholder 2"/>
          <p:cNvSpPr>
            <a:spLocks noGrp="1"/>
          </p:cNvSpPr>
          <p:nvPr>
            <p:ph sz="half" idx="1"/>
          </p:nvPr>
        </p:nvSpPr>
        <p:spPr>
          <a:xfrm>
            <a:off x="457200" y="1524000"/>
            <a:ext cx="4059238" cy="4572000"/>
          </a:xfrm>
        </p:spPr>
        <p:txBody>
          <a:bodyPr>
            <a:normAutofit fontScale="92500" lnSpcReduction="20000"/>
          </a:bodyPr>
          <a:lstStyle/>
          <a:p>
            <a:pPr marL="274320" indent="-274320" eaLnBrk="1" fontAlgn="auto" hangingPunct="1">
              <a:spcAft>
                <a:spcPts val="0"/>
              </a:spcAft>
              <a:buFont typeface="Wingdings 2"/>
              <a:buChar char=""/>
              <a:defRPr/>
            </a:pPr>
            <a:r>
              <a:rPr lang="en-US" dirty="0" smtClean="0"/>
              <a:t>What was it??</a:t>
            </a:r>
          </a:p>
          <a:p>
            <a:pPr marL="640080" lvl="1" indent="-274320" eaLnBrk="1" fontAlgn="auto" hangingPunct="1">
              <a:spcAft>
                <a:spcPts val="0"/>
              </a:spcAft>
              <a:buClr>
                <a:schemeClr val="accent2">
                  <a:shade val="75000"/>
                </a:schemeClr>
              </a:buClr>
              <a:buFont typeface="Wingdings 2"/>
              <a:buChar char=""/>
              <a:defRPr/>
            </a:pPr>
            <a:r>
              <a:rPr lang="en-US" dirty="0" smtClean="0"/>
              <a:t>Worst and longest economic collapse in the history of the modern industrial world.</a:t>
            </a:r>
          </a:p>
          <a:p>
            <a:pPr marL="274320" indent="-274320" eaLnBrk="1" fontAlgn="auto" hangingPunct="1">
              <a:spcAft>
                <a:spcPts val="0"/>
              </a:spcAft>
              <a:buFont typeface="Wingdings 2"/>
              <a:buChar char=""/>
              <a:defRPr/>
            </a:pPr>
            <a:r>
              <a:rPr lang="en-US" dirty="0" smtClean="0"/>
              <a:t>How long did it last?</a:t>
            </a:r>
          </a:p>
          <a:p>
            <a:pPr marL="640080" lvl="1" indent="-274320" eaLnBrk="1" fontAlgn="auto" hangingPunct="1">
              <a:spcAft>
                <a:spcPts val="0"/>
              </a:spcAft>
              <a:buClr>
                <a:schemeClr val="accent2">
                  <a:shade val="75000"/>
                </a:schemeClr>
              </a:buClr>
              <a:buFont typeface="Wingdings 2"/>
              <a:buChar char=""/>
              <a:defRPr/>
            </a:pPr>
            <a:r>
              <a:rPr lang="en-US" dirty="0" smtClean="0"/>
              <a:t>End of 1929 to the early 1940s.</a:t>
            </a:r>
          </a:p>
          <a:p>
            <a:pPr marL="274320" indent="-274320" eaLnBrk="1" fontAlgn="auto" hangingPunct="1">
              <a:spcAft>
                <a:spcPts val="0"/>
              </a:spcAft>
              <a:buFont typeface="Wingdings 2"/>
              <a:buChar char=""/>
              <a:defRPr/>
            </a:pPr>
            <a:r>
              <a:rPr lang="en-US" dirty="0" smtClean="0"/>
              <a:t>Who did it affect?</a:t>
            </a:r>
          </a:p>
          <a:p>
            <a:pPr marL="640080" lvl="1" indent="-274320" eaLnBrk="1" fontAlgn="auto" hangingPunct="1">
              <a:spcAft>
                <a:spcPts val="0"/>
              </a:spcAft>
              <a:buClr>
                <a:schemeClr val="accent2">
                  <a:shade val="75000"/>
                </a:schemeClr>
              </a:buClr>
              <a:buFont typeface="Wingdings 2"/>
              <a:buChar char=""/>
              <a:defRPr/>
            </a:pPr>
            <a:r>
              <a:rPr lang="en-US" dirty="0" smtClean="0"/>
              <a:t>All of the world’s industrial countries who had become reliant on each other, including the United States.</a:t>
            </a:r>
          </a:p>
        </p:txBody>
      </p:sp>
      <p:pic>
        <p:nvPicPr>
          <p:cNvPr id="6148" name="Content Placeholder 6" descr="Depression Christmas Dinner.gif"/>
          <p:cNvPicPr>
            <a:picLocks noGrp="1" noChangeAspect="1"/>
          </p:cNvPicPr>
          <p:nvPr>
            <p:ph sz="half" idx="2"/>
          </p:nvPr>
        </p:nvPicPr>
        <p:blipFill>
          <a:blip r:embed="rId3" cstate="print"/>
          <a:srcRect/>
          <a:stretch>
            <a:fillRect/>
          </a:stretch>
        </p:blipFill>
        <p:spPr>
          <a:xfrm>
            <a:off x="4495800" y="1295400"/>
            <a:ext cx="4038600" cy="2897188"/>
          </a:xfrm>
        </p:spPr>
      </p:pic>
      <p:pic>
        <p:nvPicPr>
          <p:cNvPr id="6149" name="Picture 7" descr="Depression Tenant Farmers.gif"/>
          <p:cNvPicPr>
            <a:picLocks noChangeAspect="1"/>
          </p:cNvPicPr>
          <p:nvPr/>
        </p:nvPicPr>
        <p:blipFill>
          <a:blip r:embed="rId4" cstate="print"/>
          <a:srcRect/>
          <a:stretch>
            <a:fillRect/>
          </a:stretch>
        </p:blipFill>
        <p:spPr bwMode="auto">
          <a:xfrm>
            <a:off x="4495800" y="3886200"/>
            <a:ext cx="4038600" cy="2724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50000"/>
              </a:spcBef>
              <a:buFont typeface="Wingdings" pitchFamily="2" charset="2"/>
              <a:buChar char="§"/>
            </a:pPr>
            <a:r>
              <a:rPr lang="en-US" sz="2200" b="1" dirty="0" smtClean="0"/>
              <a:t>Scout (Jean Louise Finch)</a:t>
            </a:r>
            <a:r>
              <a:rPr lang="en-US" sz="2200" dirty="0" smtClean="0"/>
              <a:t> – six-year-old narrator of story</a:t>
            </a:r>
          </a:p>
          <a:p>
            <a:pPr>
              <a:spcBef>
                <a:spcPct val="50000"/>
              </a:spcBef>
              <a:buFont typeface="Wingdings" pitchFamily="2" charset="2"/>
              <a:buChar char="§"/>
            </a:pPr>
            <a:r>
              <a:rPr lang="en-US" sz="2200" b="1" dirty="0" smtClean="0"/>
              <a:t>Jem (Jeremy Finch)</a:t>
            </a:r>
            <a:r>
              <a:rPr lang="en-US" sz="2200" dirty="0" smtClean="0"/>
              <a:t> – her older brother</a:t>
            </a:r>
          </a:p>
          <a:p>
            <a:pPr>
              <a:spcBef>
                <a:spcPct val="50000"/>
              </a:spcBef>
              <a:buFont typeface="Wingdings" pitchFamily="2" charset="2"/>
              <a:buChar char="§"/>
            </a:pPr>
            <a:r>
              <a:rPr lang="en-US" sz="2200" b="1" dirty="0" smtClean="0"/>
              <a:t>Atticus Finch</a:t>
            </a:r>
            <a:r>
              <a:rPr lang="en-US" sz="2200" dirty="0" smtClean="0"/>
              <a:t> – Jem and Scout’s father, a prominent lawyer who defends a black man accused of raping a white woman</a:t>
            </a:r>
          </a:p>
          <a:p>
            <a:pPr>
              <a:spcBef>
                <a:spcPct val="50000"/>
              </a:spcBef>
              <a:buFont typeface="Wingdings" pitchFamily="2" charset="2"/>
              <a:buChar char="§"/>
            </a:pPr>
            <a:r>
              <a:rPr lang="en-US" sz="2200" b="1" dirty="0" smtClean="0"/>
              <a:t>Arthur (Boo) Radley</a:t>
            </a:r>
            <a:r>
              <a:rPr lang="en-US" sz="2200" dirty="0" smtClean="0"/>
              <a:t> – a thirty-three-year-old recluse who lives next door</a:t>
            </a:r>
          </a:p>
          <a:p>
            <a:pPr>
              <a:spcBef>
                <a:spcPct val="50000"/>
              </a:spcBef>
              <a:buFont typeface="Wingdings" pitchFamily="2" charset="2"/>
              <a:buChar char="§"/>
            </a:pPr>
            <a:r>
              <a:rPr lang="en-US" sz="2200" b="1" dirty="0" smtClean="0"/>
              <a:t>Charles Baker (Dill) Harris</a:t>
            </a:r>
            <a:r>
              <a:rPr lang="en-US" sz="2200" dirty="0" smtClean="0"/>
              <a:t> – Jem and Scout’s friend who comes to visit his aunt in Maycomb each summer</a:t>
            </a:r>
          </a:p>
          <a:p>
            <a:pPr>
              <a:spcBef>
                <a:spcPct val="50000"/>
              </a:spcBef>
              <a:buFont typeface="Wingdings" pitchFamily="2" charset="2"/>
              <a:buChar char="§"/>
            </a:pPr>
            <a:r>
              <a:rPr lang="en-US" sz="2200" b="1" dirty="0" smtClean="0"/>
              <a:t>Tom Robinson</a:t>
            </a:r>
            <a:r>
              <a:rPr lang="en-US" sz="2200" dirty="0" smtClean="0"/>
              <a:t> – a respectable black man accused of raping a white woman</a:t>
            </a:r>
          </a:p>
          <a:p>
            <a:pPr>
              <a:spcBef>
                <a:spcPct val="50000"/>
              </a:spcBef>
              <a:buFont typeface="Wingdings" pitchFamily="2" charset="2"/>
              <a:buChar char="§"/>
            </a:pPr>
            <a:r>
              <a:rPr lang="en-US" sz="2200" b="1" dirty="0" err="1" smtClean="0"/>
              <a:t>Calpurnia</a:t>
            </a:r>
            <a:r>
              <a:rPr lang="en-US" sz="2200" dirty="0" smtClean="0"/>
              <a:t> – the Finches’ black cook</a:t>
            </a:r>
          </a:p>
          <a:p>
            <a:endParaRPr lang="en-US" sz="2200" dirty="0"/>
          </a:p>
        </p:txBody>
      </p:sp>
      <p:sp>
        <p:nvSpPr>
          <p:cNvPr id="3" name="Title 2"/>
          <p:cNvSpPr>
            <a:spLocks noGrp="1"/>
          </p:cNvSpPr>
          <p:nvPr>
            <p:ph type="title"/>
          </p:nvPr>
        </p:nvSpPr>
        <p:spPr/>
        <p:txBody>
          <a:bodyPr/>
          <a:lstStyle/>
          <a:p>
            <a:r>
              <a:rPr lang="en-US" sz="4400" dirty="0" smtClean="0"/>
              <a:t>Main Characters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29_southern_got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457200"/>
            <a:ext cx="7772400" cy="1470025"/>
          </a:xfrm>
        </p:spPr>
        <p:txBody>
          <a:bodyPr anchor="ctr"/>
          <a:lstStyle/>
          <a:p>
            <a:r>
              <a:rPr lang="en-US" sz="6600">
                <a:solidFill>
                  <a:schemeClr val="tx1"/>
                </a:solidFill>
              </a:rPr>
              <a:t>Southern Gothic</a:t>
            </a:r>
          </a:p>
        </p:txBody>
      </p:sp>
      <p:sp>
        <p:nvSpPr>
          <p:cNvPr id="2051" name="Rectangle 3"/>
          <p:cNvSpPr>
            <a:spLocks noGrp="1" noChangeArrowheads="1"/>
          </p:cNvSpPr>
          <p:nvPr>
            <p:ph type="subTitle" idx="1"/>
          </p:nvPr>
        </p:nvSpPr>
        <p:spPr>
          <a:xfrm>
            <a:off x="1447800" y="4343400"/>
            <a:ext cx="6400800" cy="1752600"/>
          </a:xfrm>
        </p:spPr>
        <p:txBody>
          <a:bodyPr/>
          <a:lstStyle/>
          <a:p>
            <a:r>
              <a:rPr lang="en-US" sz="3200"/>
              <a:t>in American Literature</a:t>
            </a:r>
          </a:p>
          <a:p>
            <a:endParaRPr lang="en-US" sz="3200"/>
          </a:p>
          <a:p>
            <a:r>
              <a:rPr lang="en-US" sz="3200"/>
              <a:t>Laurie Miller</a:t>
            </a:r>
          </a:p>
          <a:p>
            <a:endParaRPr lang="en-US" sz="3200"/>
          </a:p>
        </p:txBody>
      </p:sp>
    </p:spTree>
    <p:extLst>
      <p:ext uri="{BB962C8B-B14F-4D97-AF65-F5344CB8AC3E}">
        <p14:creationId xmlns:p14="http://schemas.microsoft.com/office/powerpoint/2010/main" val="3102624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Background</a:t>
            </a:r>
          </a:p>
        </p:txBody>
      </p:sp>
      <p:sp>
        <p:nvSpPr>
          <p:cNvPr id="5123" name="Rectangle 3"/>
          <p:cNvSpPr>
            <a:spLocks noGrp="1" noChangeArrowheads="1"/>
          </p:cNvSpPr>
          <p:nvPr>
            <p:ph type="body" idx="1"/>
          </p:nvPr>
        </p:nvSpPr>
        <p:spPr/>
        <p:txBody>
          <a:bodyPr/>
          <a:lstStyle/>
          <a:p>
            <a:pPr>
              <a:lnSpc>
                <a:spcPct val="90000"/>
              </a:lnSpc>
            </a:pPr>
            <a:r>
              <a:rPr lang="en-US" sz="2000">
                <a:solidFill>
                  <a:schemeClr val="hlink"/>
                </a:solidFill>
              </a:rPr>
              <a:t>Sub-genre of the Gothic style</a:t>
            </a:r>
            <a:r>
              <a:rPr lang="en-US" sz="2000"/>
              <a:t> </a:t>
            </a:r>
          </a:p>
          <a:p>
            <a:pPr lvl="1">
              <a:lnSpc>
                <a:spcPct val="90000"/>
              </a:lnSpc>
            </a:pPr>
            <a:r>
              <a:rPr lang="en-US" sz="2000"/>
              <a:t>Popular in Europe in 1800s</a:t>
            </a:r>
          </a:p>
          <a:p>
            <a:pPr lvl="2">
              <a:lnSpc>
                <a:spcPct val="90000"/>
              </a:lnSpc>
            </a:pPr>
            <a:r>
              <a:rPr lang="en-US" sz="2000" i="1"/>
              <a:t>Frankenstein</a:t>
            </a:r>
            <a:r>
              <a:rPr lang="en-US" sz="2000"/>
              <a:t> by Mary Shelley</a:t>
            </a:r>
          </a:p>
          <a:p>
            <a:pPr lvl="2">
              <a:lnSpc>
                <a:spcPct val="90000"/>
              </a:lnSpc>
            </a:pPr>
            <a:r>
              <a:rPr lang="en-US" sz="2000" i="1"/>
              <a:t>Dracula</a:t>
            </a:r>
            <a:r>
              <a:rPr lang="en-US" sz="2000"/>
              <a:t> by Bram Stoker</a:t>
            </a:r>
            <a:br>
              <a:rPr lang="en-US" sz="2000"/>
            </a:br>
            <a:r>
              <a:rPr lang="en-US" sz="2000"/>
              <a:t/>
            </a:r>
            <a:br>
              <a:rPr lang="en-US" sz="2000"/>
            </a:br>
            <a:endParaRPr lang="en-US" sz="2000"/>
          </a:p>
          <a:p>
            <a:pPr>
              <a:lnSpc>
                <a:spcPct val="90000"/>
              </a:lnSpc>
            </a:pPr>
            <a:r>
              <a:rPr lang="en-US" sz="2000">
                <a:solidFill>
                  <a:schemeClr val="hlink"/>
                </a:solidFill>
              </a:rPr>
              <a:t>Unique to American literature</a:t>
            </a:r>
          </a:p>
          <a:p>
            <a:pPr lvl="1">
              <a:lnSpc>
                <a:spcPct val="90000"/>
              </a:lnSpc>
            </a:pPr>
            <a:r>
              <a:rPr lang="en-US" sz="2000"/>
              <a:t>relies on supernatural, ironic or </a:t>
            </a:r>
            <a:br>
              <a:rPr lang="en-US" sz="2000"/>
            </a:br>
            <a:r>
              <a:rPr lang="en-US" sz="2000"/>
              <a:t>unusual events to guide the plot</a:t>
            </a:r>
            <a:br>
              <a:rPr lang="en-US" sz="2000"/>
            </a:br>
            <a:endParaRPr lang="en-US" sz="2000"/>
          </a:p>
          <a:p>
            <a:pPr lvl="1">
              <a:lnSpc>
                <a:spcPct val="90000"/>
              </a:lnSpc>
            </a:pPr>
            <a:r>
              <a:rPr lang="en-US" sz="2000"/>
              <a:t>uses these to explore social </a:t>
            </a:r>
            <a:br>
              <a:rPr lang="en-US" sz="2000"/>
            </a:br>
            <a:r>
              <a:rPr lang="en-US" sz="2000"/>
              <a:t>issues and reveal the cultural </a:t>
            </a:r>
            <a:br>
              <a:rPr lang="en-US" sz="2000"/>
            </a:br>
            <a:r>
              <a:rPr lang="en-US" sz="2000"/>
              <a:t>character of the American South.</a:t>
            </a:r>
            <a:br>
              <a:rPr lang="en-US" sz="2000"/>
            </a:br>
            <a:endParaRPr lang="en-US" sz="2000"/>
          </a:p>
        </p:txBody>
      </p:sp>
      <p:pic>
        <p:nvPicPr>
          <p:cNvPr id="5125" name="Picture 5" descr="Train-Tracks-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77983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3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adley_house"/>
          <p:cNvPicPr>
            <a:picLocks noChangeAspect="1" noChangeArrowheads="1"/>
          </p:cNvPicPr>
          <p:nvPr/>
        </p:nvPicPr>
        <p:blipFill>
          <a:blip r:embed="rId2">
            <a:extLst>
              <a:ext uri="{28A0092B-C50C-407E-A947-70E740481C1C}">
                <a14:useLocalDpi xmlns:a14="http://schemas.microsoft.com/office/drawing/2010/main" val="0"/>
              </a:ext>
            </a:extLst>
          </a:blip>
          <a:srcRect l="1427" r="5855" b="53683"/>
          <a:stretch>
            <a:fillRect/>
          </a:stretch>
        </p:blipFill>
        <p:spPr bwMode="auto">
          <a:xfrm>
            <a:off x="4191000" y="4483100"/>
            <a:ext cx="35052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ewell4"/>
          <p:cNvPicPr>
            <a:picLocks noChangeAspect="1" noChangeArrowheads="1"/>
          </p:cNvPicPr>
          <p:nvPr/>
        </p:nvPicPr>
        <p:blipFill>
          <a:blip r:embed="rId3">
            <a:extLst>
              <a:ext uri="{28A0092B-C50C-407E-A947-70E740481C1C}">
                <a14:useLocalDpi xmlns:a14="http://schemas.microsoft.com/office/drawing/2010/main" val="0"/>
              </a:ext>
            </a:extLst>
          </a:blip>
          <a:srcRect l="28572" r="16071" b="7692"/>
          <a:stretch>
            <a:fillRect/>
          </a:stretch>
        </p:blipFill>
        <p:spPr bwMode="auto">
          <a:xfrm>
            <a:off x="6400800" y="2133600"/>
            <a:ext cx="2743200" cy="2611438"/>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p:txBody>
          <a:bodyPr/>
          <a:lstStyle/>
          <a:p>
            <a:r>
              <a:rPr lang="en-US"/>
              <a:t>Background</a:t>
            </a:r>
          </a:p>
        </p:txBody>
      </p:sp>
      <p:sp>
        <p:nvSpPr>
          <p:cNvPr id="13315" name="Rectangle 3"/>
          <p:cNvSpPr>
            <a:spLocks noGrp="1" noChangeArrowheads="1"/>
          </p:cNvSpPr>
          <p:nvPr>
            <p:ph type="body" idx="1"/>
          </p:nvPr>
        </p:nvSpPr>
        <p:spPr>
          <a:xfrm>
            <a:off x="457200" y="1371600"/>
            <a:ext cx="8229600" cy="4525963"/>
          </a:xfrm>
        </p:spPr>
        <p:txBody>
          <a:bodyPr/>
          <a:lstStyle/>
          <a:p>
            <a:pPr>
              <a:lnSpc>
                <a:spcPct val="90000"/>
              </a:lnSpc>
            </a:pPr>
            <a:r>
              <a:rPr lang="en-US" sz="2000">
                <a:solidFill>
                  <a:schemeClr val="hlink"/>
                </a:solidFill>
              </a:rPr>
              <a:t>Takes classic Gothic archetypes, such as the monster or the heroic knight, and turns them into American Southerners</a:t>
            </a:r>
            <a:r>
              <a:rPr lang="en-US" sz="2000"/>
              <a:t> </a:t>
            </a:r>
          </a:p>
          <a:p>
            <a:pPr lvl="1">
              <a:lnSpc>
                <a:spcPct val="90000"/>
              </a:lnSpc>
            </a:pPr>
            <a:r>
              <a:rPr lang="en-US" sz="1800"/>
              <a:t>a spiteful, reclusive spinster; an uneducated drunk</a:t>
            </a:r>
          </a:p>
          <a:p>
            <a:pPr lvl="1">
              <a:lnSpc>
                <a:spcPct val="90000"/>
              </a:lnSpc>
            </a:pPr>
            <a:r>
              <a:rPr lang="en-US" sz="1800"/>
              <a:t>a quiet, wise lawyer</a:t>
            </a:r>
            <a:r>
              <a:rPr lang="en-US" sz="2000"/>
              <a:t/>
            </a:r>
            <a:br>
              <a:rPr lang="en-US" sz="2000"/>
            </a:br>
            <a:endParaRPr lang="en-US" sz="2000"/>
          </a:p>
          <a:p>
            <a:pPr>
              <a:lnSpc>
                <a:spcPct val="90000"/>
              </a:lnSpc>
            </a:pPr>
            <a:r>
              <a:rPr lang="en-US" sz="2000">
                <a:solidFill>
                  <a:schemeClr val="hlink"/>
                </a:solidFill>
              </a:rPr>
              <a:t>Most notable feature is the “grotesque”</a:t>
            </a:r>
          </a:p>
          <a:p>
            <a:pPr lvl="1">
              <a:lnSpc>
                <a:spcPct val="90000"/>
              </a:lnSpc>
            </a:pPr>
            <a:r>
              <a:rPr lang="en-US" sz="1800"/>
              <a:t>a character whose negative </a:t>
            </a:r>
            <a:br>
              <a:rPr lang="en-US" sz="1800"/>
            </a:br>
            <a:r>
              <a:rPr lang="en-US" sz="1800"/>
              <a:t>qualities allow the author to </a:t>
            </a:r>
            <a:br>
              <a:rPr lang="en-US" sz="1800"/>
            </a:br>
            <a:r>
              <a:rPr lang="en-US" sz="1800"/>
              <a:t>highlight unpleasant aspects </a:t>
            </a:r>
            <a:br>
              <a:rPr lang="en-US" sz="1800"/>
            </a:br>
            <a:r>
              <a:rPr lang="en-US" sz="1800"/>
              <a:t>in Southern culture.</a:t>
            </a:r>
            <a:br>
              <a:rPr lang="en-US" sz="1800"/>
            </a:br>
            <a:endParaRPr lang="en-US" sz="1800"/>
          </a:p>
          <a:p>
            <a:pPr lvl="1">
              <a:lnSpc>
                <a:spcPct val="90000"/>
              </a:lnSpc>
            </a:pPr>
            <a:r>
              <a:rPr lang="en-US" sz="1800"/>
              <a:t>Something in the town, the </a:t>
            </a:r>
            <a:br>
              <a:rPr lang="en-US" sz="1800"/>
            </a:br>
            <a:r>
              <a:rPr lang="en-US" sz="1800"/>
              <a:t>house, the farm is bizarre </a:t>
            </a:r>
            <a:br>
              <a:rPr lang="en-US" sz="1800"/>
            </a:br>
            <a:r>
              <a:rPr lang="en-US" sz="1800"/>
              <a:t>and often falling apart</a:t>
            </a:r>
            <a:r>
              <a:rPr lang="en-US" sz="2000"/>
              <a:t> </a:t>
            </a:r>
          </a:p>
          <a:p>
            <a:pPr>
              <a:lnSpc>
                <a:spcPct val="90000"/>
              </a:lnSpc>
              <a:buFontTx/>
              <a:buNone/>
            </a:pPr>
            <a:endParaRPr lang="en-US" sz="2000"/>
          </a:p>
        </p:txBody>
      </p:sp>
    </p:spTree>
    <p:extLst>
      <p:ext uri="{BB962C8B-B14F-4D97-AF65-F5344CB8AC3E}">
        <p14:creationId xmlns:p14="http://schemas.microsoft.com/office/powerpoint/2010/main" val="170452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Defining Feature</a:t>
            </a:r>
          </a:p>
        </p:txBody>
      </p:sp>
      <p:sp>
        <p:nvSpPr>
          <p:cNvPr id="12291" name="Rectangle 3"/>
          <p:cNvSpPr>
            <a:spLocks noGrp="1" noChangeArrowheads="1"/>
          </p:cNvSpPr>
          <p:nvPr>
            <p:ph type="body" idx="1"/>
          </p:nvPr>
        </p:nvSpPr>
        <p:spPr>
          <a:xfrm>
            <a:off x="457200" y="1371600"/>
            <a:ext cx="8229600" cy="4525963"/>
          </a:xfrm>
        </p:spPr>
        <p:txBody>
          <a:bodyPr/>
          <a:lstStyle/>
          <a:p>
            <a:pPr>
              <a:lnSpc>
                <a:spcPct val="90000"/>
              </a:lnSpc>
            </a:pPr>
            <a:r>
              <a:rPr lang="en-US" sz="2000">
                <a:solidFill>
                  <a:schemeClr val="hlink"/>
                </a:solidFill>
              </a:rPr>
              <a:t>Cast of off-kilter characters</a:t>
            </a:r>
            <a:r>
              <a:rPr lang="en-US" sz="2000"/>
              <a:t/>
            </a:r>
            <a:br>
              <a:rPr lang="en-US" sz="2000"/>
            </a:br>
            <a:endParaRPr lang="en-US" sz="2000"/>
          </a:p>
          <a:p>
            <a:pPr lvl="1">
              <a:lnSpc>
                <a:spcPct val="90000"/>
              </a:lnSpc>
            </a:pPr>
            <a:r>
              <a:rPr lang="en-US" sz="1800"/>
              <a:t>Broken bodies, minds or souls</a:t>
            </a:r>
            <a:br>
              <a:rPr lang="en-US" sz="1800"/>
            </a:br>
            <a:endParaRPr lang="en-US" sz="1800"/>
          </a:p>
          <a:p>
            <a:pPr lvl="2">
              <a:lnSpc>
                <a:spcPct val="90000"/>
              </a:lnSpc>
            </a:pPr>
            <a:r>
              <a:rPr lang="en-US" sz="1600"/>
              <a:t>Used to symbolize problems created by the established pattern</a:t>
            </a:r>
            <a:br>
              <a:rPr lang="en-US" sz="1600"/>
            </a:br>
            <a:endParaRPr lang="en-US" sz="1600"/>
          </a:p>
          <a:p>
            <a:pPr lvl="2">
              <a:lnSpc>
                <a:spcPct val="90000"/>
              </a:lnSpc>
            </a:pPr>
            <a:r>
              <a:rPr lang="en-US" sz="1600"/>
              <a:t>Used to question established pattern’s morality and ethical justification</a:t>
            </a:r>
            <a:br>
              <a:rPr lang="en-US" sz="1600"/>
            </a:br>
            <a:endParaRPr lang="en-US" sz="1600"/>
          </a:p>
          <a:p>
            <a:pPr lvl="1">
              <a:lnSpc>
                <a:spcPct val="90000"/>
              </a:lnSpc>
            </a:pPr>
            <a:r>
              <a:rPr lang="en-US" sz="1800"/>
              <a:t>The “Innocent” is a common character, who may or may not be “broken,” but who often acts as a redeemer for others</a:t>
            </a:r>
          </a:p>
          <a:p>
            <a:pPr>
              <a:lnSpc>
                <a:spcPct val="90000"/>
              </a:lnSpc>
            </a:pPr>
            <a:endParaRPr lang="en-US" sz="2000"/>
          </a:p>
        </p:txBody>
      </p:sp>
      <p:pic>
        <p:nvPicPr>
          <p:cNvPr id="12292" name="Picture 4" descr="sco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495800"/>
            <a:ext cx="3752850" cy="21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9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ou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33400"/>
            <a:ext cx="4213225" cy="63246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normAutofit fontScale="90000"/>
          </a:bodyPr>
          <a:lstStyle/>
          <a:p>
            <a:r>
              <a:rPr lang="en-US" sz="4000"/>
              <a:t>Other Specific Features of Southern Gothic</a:t>
            </a:r>
          </a:p>
        </p:txBody>
      </p:sp>
      <p:sp>
        <p:nvSpPr>
          <p:cNvPr id="6147" name="Rectangle 3"/>
          <p:cNvSpPr>
            <a:spLocks noGrp="1" noChangeArrowheads="1"/>
          </p:cNvSpPr>
          <p:nvPr>
            <p:ph type="body" idx="1"/>
          </p:nvPr>
        </p:nvSpPr>
        <p:spPr>
          <a:xfrm>
            <a:off x="1143000" y="1828800"/>
            <a:ext cx="8229600" cy="4525963"/>
          </a:xfrm>
        </p:spPr>
        <p:txBody>
          <a:bodyPr/>
          <a:lstStyle/>
          <a:p>
            <a:pPr>
              <a:lnSpc>
                <a:spcPct val="90000"/>
              </a:lnSpc>
            </a:pPr>
            <a:r>
              <a:rPr lang="en-US"/>
              <a:t>Freakishness</a:t>
            </a:r>
            <a:br>
              <a:rPr lang="en-US"/>
            </a:br>
            <a:endParaRPr lang="en-US"/>
          </a:p>
          <a:p>
            <a:pPr>
              <a:lnSpc>
                <a:spcPct val="90000"/>
              </a:lnSpc>
            </a:pPr>
            <a:r>
              <a:rPr lang="en-US"/>
              <a:t>Outsider </a:t>
            </a:r>
          </a:p>
          <a:p>
            <a:pPr>
              <a:lnSpc>
                <a:spcPct val="90000"/>
              </a:lnSpc>
            </a:pPr>
            <a:endParaRPr lang="en-US"/>
          </a:p>
          <a:p>
            <a:pPr>
              <a:lnSpc>
                <a:spcPct val="90000"/>
              </a:lnSpc>
            </a:pPr>
            <a:r>
              <a:rPr lang="en-US"/>
              <a:t>Imprisonment</a:t>
            </a:r>
            <a:br>
              <a:rPr lang="en-US"/>
            </a:br>
            <a:endParaRPr lang="en-US"/>
          </a:p>
          <a:p>
            <a:pPr>
              <a:lnSpc>
                <a:spcPct val="90000"/>
              </a:lnSpc>
            </a:pPr>
            <a:r>
              <a:rPr lang="en-US"/>
              <a:t>Violence</a:t>
            </a:r>
            <a:br>
              <a:rPr lang="en-US"/>
            </a:br>
            <a:endParaRPr lang="en-US"/>
          </a:p>
          <a:p>
            <a:pPr>
              <a:lnSpc>
                <a:spcPct val="90000"/>
              </a:lnSpc>
            </a:pPr>
            <a:r>
              <a:rPr lang="en-US"/>
              <a:t>Sense of Place</a:t>
            </a:r>
          </a:p>
          <a:p>
            <a:pPr>
              <a:lnSpc>
                <a:spcPct val="90000"/>
              </a:lnSpc>
            </a:pPr>
            <a:endParaRPr lang="en-US"/>
          </a:p>
        </p:txBody>
      </p:sp>
    </p:spTree>
    <p:extLst>
      <p:ext uri="{BB962C8B-B14F-4D97-AF65-F5344CB8AC3E}">
        <p14:creationId xmlns:p14="http://schemas.microsoft.com/office/powerpoint/2010/main" val="2098796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Freakishness</a:t>
            </a:r>
          </a:p>
        </p:txBody>
      </p:sp>
      <p:sp>
        <p:nvSpPr>
          <p:cNvPr id="8195" name="Rectangle 3"/>
          <p:cNvSpPr>
            <a:spLocks noGrp="1" noChangeArrowheads="1"/>
          </p:cNvSpPr>
          <p:nvPr>
            <p:ph type="body" idx="1"/>
          </p:nvPr>
        </p:nvSpPr>
        <p:spPr>
          <a:xfrm>
            <a:off x="457200" y="1600200"/>
            <a:ext cx="8458200" cy="4525963"/>
          </a:xfrm>
        </p:spPr>
        <p:txBody>
          <a:bodyPr/>
          <a:lstStyle/>
          <a:p>
            <a:r>
              <a:rPr lang="en-US" sz="2000"/>
              <a:t>In most southern gothic stories, there is an important character who is set apart from the world by in a negative way by a disability or an odd, and often negative way of seeing the world. </a:t>
            </a:r>
          </a:p>
        </p:txBody>
      </p:sp>
      <p:pic>
        <p:nvPicPr>
          <p:cNvPr id="8196" name="Picture 4" descr="boo-radle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3657600" cy="20970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w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0"/>
            <a:ext cx="4038600"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69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Outsider</a:t>
            </a:r>
          </a:p>
        </p:txBody>
      </p:sp>
      <p:sp>
        <p:nvSpPr>
          <p:cNvPr id="15363" name="Rectangle 3"/>
          <p:cNvSpPr>
            <a:spLocks noGrp="1" noChangeArrowheads="1"/>
          </p:cNvSpPr>
          <p:nvPr>
            <p:ph type="body" idx="1"/>
          </p:nvPr>
        </p:nvSpPr>
        <p:spPr/>
        <p:txBody>
          <a:bodyPr/>
          <a:lstStyle/>
          <a:p>
            <a:r>
              <a:rPr lang="en-US" sz="2000"/>
              <a:t>Southern novels are filled with characters who are set a part from the established cultural pattern, but who end up being heroes because their difference allows them to see new ways of doing things that </a:t>
            </a:r>
            <a:r>
              <a:rPr lang="en-US" sz="2000" i="1"/>
              <a:t>ultimately</a:t>
            </a:r>
            <a:r>
              <a:rPr lang="en-US" sz="2000"/>
              <a:t> help to bring people out of the “dark.”</a:t>
            </a:r>
          </a:p>
        </p:txBody>
      </p:sp>
      <p:pic>
        <p:nvPicPr>
          <p:cNvPr id="15364" name="Picture 4" descr="scout-b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3987800" cy="22733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atticus-to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4216400" cy="24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Imprisonment</a:t>
            </a:r>
          </a:p>
        </p:txBody>
      </p:sp>
      <p:sp>
        <p:nvSpPr>
          <p:cNvPr id="9219" name="Rectangle 3"/>
          <p:cNvSpPr>
            <a:spLocks noGrp="1" noChangeArrowheads="1"/>
          </p:cNvSpPr>
          <p:nvPr>
            <p:ph type="body" idx="1"/>
          </p:nvPr>
        </p:nvSpPr>
        <p:spPr/>
        <p:txBody>
          <a:bodyPr/>
          <a:lstStyle/>
          <a:p>
            <a:r>
              <a:rPr lang="en-US" sz="2000"/>
              <a:t>This is often both literal and figurative. </a:t>
            </a:r>
            <a:br>
              <a:rPr lang="en-US" sz="2000"/>
            </a:br>
            <a:endParaRPr lang="en-US" sz="2000"/>
          </a:p>
          <a:p>
            <a:pPr lvl="1"/>
            <a:r>
              <a:rPr lang="en-US" sz="1800"/>
              <a:t>Many southern gothic tales include an incident where a character is sent to jail or locked up.</a:t>
            </a:r>
            <a:br>
              <a:rPr lang="en-US" sz="1800"/>
            </a:br>
            <a:endParaRPr lang="en-US" sz="1800"/>
          </a:p>
          <a:p>
            <a:pPr lvl="1"/>
            <a:r>
              <a:rPr lang="en-US" sz="1800"/>
              <a:t>There are also Southern gothic characters that live in </a:t>
            </a:r>
            <a:r>
              <a:rPr lang="en-US" sz="1800" i="1"/>
              <a:t>fate</a:t>
            </a:r>
            <a:r>
              <a:rPr lang="en-US" sz="1800"/>
              <a:t>'s prison. </a:t>
            </a:r>
          </a:p>
        </p:txBody>
      </p:sp>
      <p:pic>
        <p:nvPicPr>
          <p:cNvPr id="9220" name="Picture 4" descr="boo-radley"/>
          <p:cNvPicPr>
            <a:picLocks noChangeAspect="1" noChangeArrowheads="1"/>
          </p:cNvPicPr>
          <p:nvPr/>
        </p:nvPicPr>
        <p:blipFill>
          <a:blip r:embed="rId2">
            <a:extLst>
              <a:ext uri="{28A0092B-C50C-407E-A947-70E740481C1C}">
                <a14:useLocalDpi xmlns:a14="http://schemas.microsoft.com/office/drawing/2010/main" val="0"/>
              </a:ext>
            </a:extLst>
          </a:blip>
          <a:srcRect l="19171" r="26425"/>
          <a:stretch>
            <a:fillRect/>
          </a:stretch>
        </p:blipFill>
        <p:spPr bwMode="auto">
          <a:xfrm>
            <a:off x="2209800" y="3886200"/>
            <a:ext cx="2303463" cy="24161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mean_old_lady_charcoal"/>
          <p:cNvPicPr>
            <a:picLocks noChangeAspect="1" noChangeArrowheads="1"/>
          </p:cNvPicPr>
          <p:nvPr/>
        </p:nvPicPr>
        <p:blipFill>
          <a:blip r:embed="rId3">
            <a:extLst>
              <a:ext uri="{28A0092B-C50C-407E-A947-70E740481C1C}">
                <a14:useLocalDpi xmlns:a14="http://schemas.microsoft.com/office/drawing/2010/main" val="0"/>
              </a:ext>
            </a:extLst>
          </a:blip>
          <a:srcRect l="43047"/>
          <a:stretch>
            <a:fillRect/>
          </a:stretch>
        </p:blipFill>
        <p:spPr bwMode="auto">
          <a:xfrm>
            <a:off x="5638800" y="3962400"/>
            <a:ext cx="17399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17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Violence</a:t>
            </a:r>
          </a:p>
        </p:txBody>
      </p:sp>
      <p:sp>
        <p:nvSpPr>
          <p:cNvPr id="10243" name="Rectangle 3"/>
          <p:cNvSpPr>
            <a:spLocks noGrp="1" noChangeArrowheads="1"/>
          </p:cNvSpPr>
          <p:nvPr>
            <p:ph type="body" idx="1"/>
          </p:nvPr>
        </p:nvSpPr>
        <p:spPr/>
        <p:txBody>
          <a:bodyPr/>
          <a:lstStyle/>
          <a:p>
            <a:r>
              <a:rPr lang="en-US" sz="2000"/>
              <a:t>Racial, social and class difference often create underlying tension in Southern gothic novels that threatens, and usually does, erupt in violent ways</a:t>
            </a:r>
          </a:p>
        </p:txBody>
      </p:sp>
      <p:pic>
        <p:nvPicPr>
          <p:cNvPr id="10245" name="Picture 5" descr="final-f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6419850" cy="368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4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The Great Depression</a:t>
            </a:r>
            <a:endParaRPr dirty="0"/>
          </a:p>
        </p:txBody>
      </p:sp>
      <p:sp>
        <p:nvSpPr>
          <p:cNvPr id="3" name="Content Placeholder 2"/>
          <p:cNvSpPr>
            <a:spLocks noGrp="1"/>
          </p:cNvSpPr>
          <p:nvPr>
            <p:ph sz="half" idx="1"/>
          </p:nvPr>
        </p:nvSpPr>
        <p:spPr>
          <a:xfrm>
            <a:off x="457200" y="1600200"/>
            <a:ext cx="4038600" cy="5257800"/>
          </a:xfrm>
        </p:spPr>
        <p:txBody>
          <a:bodyPr>
            <a:normAutofit fontScale="85000" lnSpcReduction="10000"/>
          </a:bodyPr>
          <a:lstStyle/>
          <a:p>
            <a:pPr marL="274320" indent="-274320" eaLnBrk="1" fontAlgn="auto" hangingPunct="1">
              <a:spcAft>
                <a:spcPts val="0"/>
              </a:spcAft>
              <a:buFont typeface="Wingdings 2"/>
              <a:buChar char=""/>
              <a:defRPr/>
            </a:pPr>
            <a:r>
              <a:rPr lang="en-US" dirty="0" smtClean="0"/>
              <a:t>What happened?</a:t>
            </a:r>
          </a:p>
          <a:p>
            <a:pPr marL="640080" lvl="1" indent="-274320" eaLnBrk="1" fontAlgn="auto" hangingPunct="1">
              <a:spcAft>
                <a:spcPts val="0"/>
              </a:spcAft>
              <a:buClr>
                <a:schemeClr val="accent2">
                  <a:shade val="75000"/>
                </a:schemeClr>
              </a:buClr>
              <a:buFont typeface="Wingdings 2"/>
              <a:buChar char=""/>
              <a:defRPr/>
            </a:pPr>
            <a:r>
              <a:rPr lang="en-US" dirty="0" smtClean="0"/>
              <a:t>Rapid declines in the production and sale of goods and a sudden, severe rise in unemployment.</a:t>
            </a:r>
          </a:p>
          <a:p>
            <a:pPr marL="640080" lvl="1" indent="-274320" eaLnBrk="1" fontAlgn="auto" hangingPunct="1">
              <a:spcAft>
                <a:spcPts val="0"/>
              </a:spcAft>
              <a:buClr>
                <a:schemeClr val="accent2">
                  <a:shade val="75000"/>
                </a:schemeClr>
              </a:buClr>
              <a:buFont typeface="Wingdings 2"/>
              <a:buChar char=""/>
              <a:defRPr/>
            </a:pPr>
            <a:r>
              <a:rPr lang="en-US" dirty="0" smtClean="0"/>
              <a:t>Businesses and banks closed their doors, people lost their jobs, homes, and savings, and many depended on charity to survive.</a:t>
            </a:r>
          </a:p>
          <a:p>
            <a:pPr marL="640080" lvl="1" indent="-274320" eaLnBrk="1" fontAlgn="auto" hangingPunct="1">
              <a:spcAft>
                <a:spcPts val="0"/>
              </a:spcAft>
              <a:buClr>
                <a:schemeClr val="accent2">
                  <a:shade val="75000"/>
                </a:schemeClr>
              </a:buClr>
              <a:buFont typeface="Wingdings 2"/>
              <a:buChar char=""/>
              <a:defRPr/>
            </a:pPr>
            <a:r>
              <a:rPr lang="en-US" dirty="0" smtClean="0"/>
              <a:t>In 1933, at the worst point in the depression, more than 15 million Americans—one-quarter of the nation’s workforce—were unemployed. </a:t>
            </a:r>
          </a:p>
          <a:p>
            <a:pPr marL="1005840" lvl="2" eaLnBrk="1" fontAlgn="auto" hangingPunct="1">
              <a:spcAft>
                <a:spcPts val="0"/>
              </a:spcAft>
              <a:buClr>
                <a:schemeClr val="accent2">
                  <a:shade val="50000"/>
                </a:schemeClr>
              </a:buClr>
              <a:buFont typeface="Wingdings 2"/>
              <a:buChar char=""/>
              <a:defRPr/>
            </a:pPr>
            <a:r>
              <a:rPr lang="en-US" dirty="0" smtClean="0"/>
              <a:t>(There were approximately 6.8 million in 2007)</a:t>
            </a:r>
            <a:endParaRPr lang="en-US" dirty="0"/>
          </a:p>
        </p:txBody>
      </p:sp>
      <p:pic>
        <p:nvPicPr>
          <p:cNvPr id="7172" name="Content Placeholder 4" descr="Depression Breadline NY.gif"/>
          <p:cNvPicPr>
            <a:picLocks noGrp="1" noChangeAspect="1"/>
          </p:cNvPicPr>
          <p:nvPr>
            <p:ph sz="half" idx="2"/>
          </p:nvPr>
        </p:nvPicPr>
        <p:blipFill>
          <a:blip r:embed="rId3" cstate="print"/>
          <a:srcRect/>
          <a:stretch>
            <a:fillRect/>
          </a:stretch>
        </p:blipFill>
        <p:spPr>
          <a:xfrm>
            <a:off x="4648200" y="1371600"/>
            <a:ext cx="4038600" cy="2819400"/>
          </a:xfrm>
        </p:spPr>
      </p:pic>
      <p:pic>
        <p:nvPicPr>
          <p:cNvPr id="7173" name="Picture 5" descr="Depression Bank.gif"/>
          <p:cNvPicPr>
            <a:picLocks noChangeAspect="1"/>
          </p:cNvPicPr>
          <p:nvPr/>
        </p:nvPicPr>
        <p:blipFill>
          <a:blip r:embed="rId4" cstate="print"/>
          <a:srcRect/>
          <a:stretch>
            <a:fillRect/>
          </a:stretch>
        </p:blipFill>
        <p:spPr bwMode="auto">
          <a:xfrm>
            <a:off x="4572000" y="4191000"/>
            <a:ext cx="4191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0"/>
                                        <p:tgtEl>
                                          <p:spTgt spid="3">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14800"/>
            <a:ext cx="3733800" cy="2465388"/>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t>Sense of Place</a:t>
            </a:r>
          </a:p>
        </p:txBody>
      </p:sp>
      <p:sp>
        <p:nvSpPr>
          <p:cNvPr id="11267" name="Rectangle 3"/>
          <p:cNvSpPr>
            <a:spLocks noGrp="1" noChangeArrowheads="1"/>
          </p:cNvSpPr>
          <p:nvPr>
            <p:ph type="body" idx="1"/>
          </p:nvPr>
        </p:nvSpPr>
        <p:spPr>
          <a:xfrm>
            <a:off x="228600" y="1371600"/>
            <a:ext cx="8686800" cy="4525963"/>
          </a:xfrm>
        </p:spPr>
        <p:txBody>
          <a:bodyPr/>
          <a:lstStyle/>
          <a:p>
            <a:r>
              <a:rPr lang="en-US" sz="2000"/>
              <a:t>You can’t read a Southern Gothic novel without understanding what a Southern town “feels” like: </a:t>
            </a:r>
          </a:p>
          <a:p>
            <a:pPr lvl="1"/>
            <a:r>
              <a:rPr lang="en-US" sz="2000"/>
              <a:t> old small towns </a:t>
            </a:r>
          </a:p>
          <a:p>
            <a:pPr lvl="2"/>
            <a:r>
              <a:rPr lang="en-US" sz="2000"/>
              <a:t>Houses have front porches with rocking chairs</a:t>
            </a:r>
          </a:p>
          <a:p>
            <a:pPr lvl="2"/>
            <a:r>
              <a:rPr lang="en-US" sz="2000"/>
              <a:t>Old downtown with stately but worn-down buildings</a:t>
            </a:r>
          </a:p>
        </p:txBody>
      </p:sp>
      <p:pic>
        <p:nvPicPr>
          <p:cNvPr id="11269" name="Picture 5" descr="courthou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52800"/>
            <a:ext cx="22336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85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End</a:t>
            </a:r>
          </a:p>
        </p:txBody>
      </p:sp>
      <p:pic>
        <p:nvPicPr>
          <p:cNvPr id="16389" name="Picture 5" descr="po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60198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31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Credits</a:t>
            </a:r>
          </a:p>
        </p:txBody>
      </p:sp>
      <p:sp>
        <p:nvSpPr>
          <p:cNvPr id="3075" name="Rectangle 3"/>
          <p:cNvSpPr>
            <a:spLocks noGrp="1" noChangeArrowheads="1"/>
          </p:cNvSpPr>
          <p:nvPr>
            <p:ph type="body" idx="1"/>
          </p:nvPr>
        </p:nvSpPr>
        <p:spPr/>
        <p:txBody>
          <a:bodyPr/>
          <a:lstStyle/>
          <a:p>
            <a:r>
              <a:rPr lang="en-US" sz="1400"/>
              <a:t>“Southern Gothic” painting available @ </a:t>
            </a:r>
            <a:r>
              <a:rPr lang="en-US" sz="1400">
                <a:hlinkClick r:id="rId2"/>
              </a:rPr>
              <a:t>http://www.internationaldigitalart.com/IDAA/2005IDAAGallery/pages/029_southern_gothic.html</a:t>
            </a:r>
            <a:r>
              <a:rPr lang="en-US" sz="1400"/>
              <a:t/>
            </a:r>
            <a:br>
              <a:rPr lang="en-US" sz="1400"/>
            </a:br>
            <a:r>
              <a:rPr lang="en-US" sz="1400"/>
              <a:t/>
            </a:r>
            <a:br>
              <a:rPr lang="en-US" sz="1400"/>
            </a:br>
            <a:endParaRPr lang="en-US" sz="1400"/>
          </a:p>
          <a:p>
            <a:r>
              <a:rPr lang="en-US" sz="1400"/>
              <a:t>To Kill a Mockingbird Pictures available @ </a:t>
            </a:r>
            <a:r>
              <a:rPr lang="en-US" sz="1400">
                <a:hlinkClick r:id="rId3"/>
              </a:rPr>
              <a:t>http://www.foothilltech.org/rgeib/english/tkm/culminatingproject/pictures/</a:t>
            </a:r>
            <a:r>
              <a:rPr lang="en-US" sz="1400"/>
              <a:t/>
            </a:r>
            <a:br>
              <a:rPr lang="en-US" sz="1400"/>
            </a:br>
            <a:r>
              <a:rPr lang="en-US" sz="1400"/>
              <a:t/>
            </a:r>
            <a:br>
              <a:rPr lang="en-US" sz="1400"/>
            </a:br>
            <a:endParaRPr lang="en-US" sz="1400"/>
          </a:p>
          <a:p>
            <a:r>
              <a:rPr lang="en-US" sz="1400"/>
              <a:t>Genre information available @</a:t>
            </a:r>
          </a:p>
          <a:p>
            <a:pPr lvl="1"/>
            <a:r>
              <a:rPr lang="en-US" sz="1400">
                <a:hlinkClick r:id="rId4"/>
              </a:rPr>
              <a:t>http://en.wikipedia.org/wiki/Southern_Gothic</a:t>
            </a:r>
            <a:endParaRPr lang="en-US" sz="1400"/>
          </a:p>
          <a:p>
            <a:pPr lvl="1"/>
            <a:r>
              <a:rPr lang="en-US" sz="1400">
                <a:hlinkClick r:id="rId5"/>
              </a:rPr>
              <a:t>http://www2.oprah.com/obc_classic/featbook/thlh/gothic/thlh_gothic_main.jhtml</a:t>
            </a:r>
            <a:endParaRPr lang="en-US" sz="1400"/>
          </a:p>
          <a:p>
            <a:pPr lvl="1"/>
            <a:r>
              <a:rPr lang="en-US" sz="1400">
                <a:hlinkClick r:id="rId6"/>
              </a:rPr>
              <a:t>http://www2.oprah.com/obc_classic/featbook/thlh/gothic/thlh_gothic_features.jhtml</a:t>
            </a:r>
            <a:endParaRPr lang="en-US" sz="1400"/>
          </a:p>
          <a:p>
            <a:endParaRPr lang="en-US" sz="1400"/>
          </a:p>
        </p:txBody>
      </p:sp>
    </p:spTree>
    <p:extLst>
      <p:ext uri="{BB962C8B-B14F-4D97-AF65-F5344CB8AC3E}">
        <p14:creationId xmlns:p14="http://schemas.microsoft.com/office/powerpoint/2010/main" val="803999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Summarizing</a:t>
            </a:r>
            <a:r>
              <a:rPr lang="en-US" dirty="0" smtClean="0"/>
              <a:t> is condensing an original piece of writing so that it contains only the most important information. </a:t>
            </a:r>
          </a:p>
          <a:p>
            <a:r>
              <a:rPr lang="en-US" dirty="0" smtClean="0"/>
              <a:t>The </a:t>
            </a:r>
            <a:r>
              <a:rPr lang="en-US" i="1" dirty="0" smtClean="0"/>
              <a:t>thesis</a:t>
            </a:r>
            <a:r>
              <a:rPr lang="en-US" dirty="0" smtClean="0"/>
              <a:t> should be very clearly indicated, and the entire summary should be in your own words without quoting the article.</a:t>
            </a:r>
          </a:p>
          <a:p>
            <a:r>
              <a:rPr lang="en-US" dirty="0" smtClean="0"/>
              <a:t>One-fifth (20%) to one-quarter (25%) in length</a:t>
            </a:r>
          </a:p>
          <a:p>
            <a:r>
              <a:rPr lang="en-US" dirty="0" smtClean="0"/>
              <a:t>Plagiarism is unacceptable at any time, and this is especially true while summarizing.</a:t>
            </a:r>
            <a:endParaRPr lang="en-US" dirty="0"/>
          </a:p>
        </p:txBody>
      </p:sp>
      <p:sp>
        <p:nvSpPr>
          <p:cNvPr id="3" name="Title 2"/>
          <p:cNvSpPr>
            <a:spLocks noGrp="1"/>
          </p:cNvSpPr>
          <p:nvPr>
            <p:ph type="title"/>
          </p:nvPr>
        </p:nvSpPr>
        <p:spPr/>
        <p:txBody>
          <a:bodyPr/>
          <a:lstStyle/>
          <a:p>
            <a:r>
              <a:rPr lang="en-US" dirty="0" smtClean="0"/>
              <a:t>How to Summarize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Read the original </a:t>
            </a:r>
            <a:r>
              <a:rPr lang="en-US" sz="2000" i="1" dirty="0" smtClean="0"/>
              <a:t>carefully</a:t>
            </a:r>
            <a:r>
              <a:rPr lang="en-US" sz="2000" dirty="0" smtClean="0"/>
              <a:t>. </a:t>
            </a:r>
          </a:p>
          <a:p>
            <a:r>
              <a:rPr lang="en-US" sz="2000" dirty="0" smtClean="0"/>
              <a:t>Next, group the original writing into related paragraphs or sections. </a:t>
            </a:r>
          </a:p>
          <a:p>
            <a:r>
              <a:rPr lang="en-US" sz="2000" dirty="0" smtClean="0"/>
              <a:t>Then write a </a:t>
            </a:r>
            <a:r>
              <a:rPr lang="en-US" sz="2000" i="1" dirty="0" smtClean="0"/>
              <a:t>one</a:t>
            </a:r>
            <a:r>
              <a:rPr lang="en-US" sz="2000" dirty="0" smtClean="0"/>
              <a:t> or </a:t>
            </a:r>
            <a:r>
              <a:rPr lang="en-US" sz="2000" i="1" dirty="0" smtClean="0"/>
              <a:t>two</a:t>
            </a:r>
            <a:r>
              <a:rPr lang="en-US" sz="2000" dirty="0" smtClean="0"/>
              <a:t> sentence summary for each group of related paragraphs. </a:t>
            </a:r>
          </a:p>
          <a:p>
            <a:r>
              <a:rPr lang="en-US" sz="2000" dirty="0" smtClean="0"/>
              <a:t>Write </a:t>
            </a:r>
            <a:r>
              <a:rPr lang="en-US" sz="2000" i="1" dirty="0" smtClean="0"/>
              <a:t>one sentence</a:t>
            </a:r>
            <a:r>
              <a:rPr lang="en-US" sz="2000" dirty="0" smtClean="0"/>
              <a:t> which gives the main idea or </a:t>
            </a:r>
            <a:r>
              <a:rPr lang="en-US" sz="2000" i="1" dirty="0" smtClean="0"/>
              <a:t>thesis</a:t>
            </a:r>
            <a:r>
              <a:rPr lang="en-US" sz="2000" dirty="0" smtClean="0"/>
              <a:t> of the entire writing. </a:t>
            </a:r>
          </a:p>
          <a:p>
            <a:r>
              <a:rPr lang="en-US" sz="2000" dirty="0" smtClean="0"/>
              <a:t>In writing the first draft of the summary, be sure to be reader-friendly and start with a </a:t>
            </a:r>
            <a:r>
              <a:rPr lang="en-US" sz="2000" i="1" dirty="0" smtClean="0"/>
              <a:t>summary introduction</a:t>
            </a:r>
            <a:r>
              <a:rPr lang="en-US" sz="2000" dirty="0" smtClean="0"/>
              <a:t>, which includes the </a:t>
            </a:r>
            <a:r>
              <a:rPr lang="en-US" sz="2000" i="1" dirty="0" smtClean="0"/>
              <a:t>name</a:t>
            </a:r>
            <a:r>
              <a:rPr lang="en-US" sz="2000" dirty="0" smtClean="0"/>
              <a:t> of the article or book</a:t>
            </a:r>
            <a:r>
              <a:rPr lang="en-US" sz="2000" dirty="0" smtClean="0"/>
              <a:t>, the </a:t>
            </a:r>
            <a:r>
              <a:rPr lang="en-US" sz="2000" i="1" dirty="0" smtClean="0"/>
              <a:t>author</a:t>
            </a:r>
            <a:r>
              <a:rPr lang="en-US" sz="2000" dirty="0" smtClean="0"/>
              <a:t> and if appropriate the date and name of the </a:t>
            </a:r>
            <a:r>
              <a:rPr lang="en-US" sz="2000" i="1" dirty="0" smtClean="0"/>
              <a:t>journal, magazine or newspaper</a:t>
            </a:r>
            <a:r>
              <a:rPr lang="en-US" sz="2000" dirty="0" smtClean="0"/>
              <a:t> in which the article appeared. </a:t>
            </a:r>
          </a:p>
          <a:p>
            <a:r>
              <a:rPr lang="en-US" sz="2000" dirty="0" smtClean="0"/>
              <a:t>In your final draft, eliminate repetitions and generally make your summary coherent. </a:t>
            </a:r>
          </a:p>
          <a:p>
            <a:endParaRPr lang="en-US" sz="2000" dirty="0"/>
          </a:p>
        </p:txBody>
      </p:sp>
      <p:sp>
        <p:nvSpPr>
          <p:cNvPr id="3" name="Title 2"/>
          <p:cNvSpPr>
            <a:spLocks noGrp="1"/>
          </p:cNvSpPr>
          <p:nvPr>
            <p:ph type="title"/>
          </p:nvPr>
        </p:nvSpPr>
        <p:spPr/>
        <p:txBody>
          <a:bodyPr>
            <a:normAutofit fontScale="90000"/>
          </a:bodyPr>
          <a:lstStyle/>
          <a:p>
            <a:r>
              <a:rPr lang="en-US" dirty="0" smtClean="0"/>
              <a:t>How to Summarize Tips for Writing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Same Format as 5 Paragraph Essay</a:t>
            </a:r>
          </a:p>
          <a:p>
            <a:pPr lvl="1"/>
            <a:r>
              <a:rPr lang="en-US" dirty="0" smtClean="0"/>
              <a:t>Double Space</a:t>
            </a:r>
          </a:p>
          <a:p>
            <a:pPr lvl="1"/>
            <a:r>
              <a:rPr lang="en-US" dirty="0" smtClean="0"/>
              <a:t>12 Font</a:t>
            </a:r>
          </a:p>
          <a:p>
            <a:pPr lvl="1"/>
            <a:r>
              <a:rPr lang="en-US" dirty="0" smtClean="0"/>
              <a:t>Times New Roman</a:t>
            </a:r>
          </a:p>
          <a:p>
            <a:r>
              <a:rPr lang="en-US" dirty="0" smtClean="0"/>
              <a:t>Must be in paragraph form – NO LISTING!!</a:t>
            </a:r>
          </a:p>
          <a:p>
            <a:r>
              <a:rPr lang="en-US" dirty="0" smtClean="0"/>
              <a:t>Heading/Header</a:t>
            </a:r>
          </a:p>
          <a:p>
            <a:pPr lvl="1"/>
            <a:r>
              <a:rPr lang="en-US" dirty="0" smtClean="0"/>
              <a:t>Your Name</a:t>
            </a:r>
          </a:p>
          <a:p>
            <a:pPr lvl="1"/>
            <a:r>
              <a:rPr lang="en-US" dirty="0" smtClean="0"/>
              <a:t>Teacher</a:t>
            </a:r>
          </a:p>
          <a:p>
            <a:pPr lvl="1"/>
            <a:r>
              <a:rPr lang="en-US" dirty="0" smtClean="0"/>
              <a:t>Class and Hour</a:t>
            </a:r>
          </a:p>
          <a:p>
            <a:pPr lvl="1"/>
            <a:r>
              <a:rPr lang="en-US" dirty="0" smtClean="0"/>
              <a:t>Date</a:t>
            </a:r>
          </a:p>
          <a:p>
            <a:pPr lvl="1"/>
            <a:r>
              <a:rPr lang="en-US" dirty="0" smtClean="0"/>
              <a:t>Header in Top Right – Name and Page Number</a:t>
            </a:r>
          </a:p>
        </p:txBody>
      </p:sp>
      <p:sp>
        <p:nvSpPr>
          <p:cNvPr id="3" name="Title 2"/>
          <p:cNvSpPr>
            <a:spLocks noGrp="1"/>
          </p:cNvSpPr>
          <p:nvPr>
            <p:ph type="title"/>
          </p:nvPr>
        </p:nvSpPr>
        <p:spPr/>
        <p:txBody>
          <a:bodyPr/>
          <a:lstStyle/>
          <a:p>
            <a:r>
              <a:rPr lang="en-US" dirty="0" smtClean="0"/>
              <a:t>Summary Format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20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20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Brief description of </a:t>
            </a:r>
            <a:r>
              <a:rPr lang="en-US" sz="3200" i="1" dirty="0" smtClean="0"/>
              <a:t>who</a:t>
            </a:r>
            <a:r>
              <a:rPr lang="en-US" sz="3200" dirty="0" smtClean="0"/>
              <a:t> Jim Crow was.</a:t>
            </a:r>
          </a:p>
          <a:p>
            <a:r>
              <a:rPr lang="en-US" sz="3200" dirty="0" smtClean="0"/>
              <a:t>Etiquette blacks had to follow.</a:t>
            </a:r>
          </a:p>
          <a:p>
            <a:r>
              <a:rPr lang="en-US" sz="3200" dirty="0" smtClean="0"/>
              <a:t>Laws that were created – </a:t>
            </a:r>
            <a:endParaRPr lang="en-US" sz="3200" dirty="0" smtClean="0"/>
          </a:p>
          <a:p>
            <a:pPr lvl="1"/>
            <a:r>
              <a:rPr lang="en-US" sz="2800" dirty="0" smtClean="0"/>
              <a:t>Must </a:t>
            </a:r>
            <a:r>
              <a:rPr lang="en-US" sz="2800" dirty="0" smtClean="0"/>
              <a:t>include Plessy case.</a:t>
            </a:r>
          </a:p>
          <a:p>
            <a:r>
              <a:rPr lang="en-US" sz="3200" dirty="0" smtClean="0"/>
              <a:t>Punishments for breaking Jim Crow Laws </a:t>
            </a:r>
            <a:endParaRPr lang="en-US" sz="3200" dirty="0" smtClean="0"/>
          </a:p>
          <a:p>
            <a:pPr lvl="1"/>
            <a:r>
              <a:rPr lang="en-US" sz="3000" dirty="0" smtClean="0"/>
              <a:t> </a:t>
            </a:r>
            <a:r>
              <a:rPr lang="en-US" sz="2800" dirty="0" smtClean="0"/>
              <a:t>Lynching’s and other punishments</a:t>
            </a:r>
            <a:endParaRPr lang="en-US" sz="2800" dirty="0" smtClean="0"/>
          </a:p>
          <a:p>
            <a:r>
              <a:rPr lang="en-US" sz="3200" dirty="0" smtClean="0"/>
              <a:t>The Race Riots that occurred as a result of Jim Crow</a:t>
            </a:r>
            <a:r>
              <a:rPr lang="en-US" sz="3200" dirty="0" smtClean="0"/>
              <a:t>.</a:t>
            </a:r>
          </a:p>
          <a:p>
            <a:pPr lvl="1"/>
            <a:r>
              <a:rPr lang="en-US" sz="2800" dirty="0" smtClean="0"/>
              <a:t>Include the details of the “Red Summer”</a:t>
            </a:r>
            <a:endParaRPr lang="en-US" sz="2800" dirty="0"/>
          </a:p>
        </p:txBody>
      </p:sp>
      <p:sp>
        <p:nvSpPr>
          <p:cNvPr id="3" name="Title 2"/>
          <p:cNvSpPr>
            <a:spLocks noGrp="1"/>
          </p:cNvSpPr>
          <p:nvPr>
            <p:ph type="title"/>
          </p:nvPr>
        </p:nvSpPr>
        <p:spPr/>
        <p:txBody>
          <a:bodyPr/>
          <a:lstStyle/>
          <a:p>
            <a:r>
              <a:rPr lang="en-US" dirty="0" smtClean="0"/>
              <a:t>Summary Must Include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20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what you know about the Jim Crow Era, its laws, etiquette &amp; punishments, what led to the murder of Emmett Till?  </a:t>
            </a:r>
          </a:p>
          <a:p>
            <a:pPr lvl="1"/>
            <a:r>
              <a:rPr lang="en-US" dirty="0" smtClean="0"/>
              <a:t>Answer Plan</a:t>
            </a:r>
          </a:p>
          <a:p>
            <a:pPr lvl="2"/>
            <a:r>
              <a:rPr lang="en-US" dirty="0" smtClean="0"/>
              <a:t>Briefly explain the circumstances behind his murder.</a:t>
            </a:r>
          </a:p>
          <a:p>
            <a:pPr lvl="2"/>
            <a:r>
              <a:rPr lang="en-US" dirty="0" smtClean="0"/>
              <a:t>Explain what Jim Crow </a:t>
            </a:r>
            <a:r>
              <a:rPr lang="en-US" smtClean="0"/>
              <a:t>was and what </a:t>
            </a:r>
            <a:r>
              <a:rPr lang="en-US" dirty="0" smtClean="0"/>
              <a:t>did Jim Crow have to do with his murder?</a:t>
            </a:r>
          </a:p>
          <a:p>
            <a:pPr lvl="2"/>
            <a:r>
              <a:rPr lang="en-US" dirty="0" smtClean="0"/>
              <a:t>Why would Emmett not know about the Jim Crow Laws? (Think about where Jim Crow laws were prevalent)</a:t>
            </a:r>
          </a:p>
          <a:p>
            <a:pPr lvl="2"/>
            <a:r>
              <a:rPr lang="en-US" dirty="0" smtClean="0"/>
              <a:t>Be specific as possible.</a:t>
            </a:r>
          </a:p>
          <a:p>
            <a:pPr lvl="2"/>
            <a:r>
              <a:rPr lang="en-US" dirty="0" smtClean="0"/>
              <a:t>Should be like a body paragraph with an intro and a conclusion.</a:t>
            </a:r>
          </a:p>
        </p:txBody>
      </p:sp>
      <p:sp>
        <p:nvSpPr>
          <p:cNvPr id="3" name="Title 2"/>
          <p:cNvSpPr>
            <a:spLocks noGrp="1"/>
          </p:cNvSpPr>
          <p:nvPr>
            <p:ph type="title"/>
          </p:nvPr>
        </p:nvSpPr>
        <p:spPr/>
        <p:txBody>
          <a:bodyPr/>
          <a:lstStyle/>
          <a:p>
            <a:r>
              <a:rPr lang="en-US" smtClean="0"/>
              <a:t>Emmett </a:t>
            </a:r>
            <a:r>
              <a:rPr lang="en-US" dirty="0" smtClean="0"/>
              <a:t>Till Focus Question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The Great Depression</a:t>
            </a:r>
            <a:endParaRPr dirty="0"/>
          </a:p>
        </p:txBody>
      </p:sp>
      <p:sp>
        <p:nvSpPr>
          <p:cNvPr id="3" name="Content Placeholder 2"/>
          <p:cNvSpPr>
            <a:spLocks noGrp="1"/>
          </p:cNvSpPr>
          <p:nvPr>
            <p:ph sz="half" idx="1"/>
          </p:nvPr>
        </p:nvSpPr>
        <p:spPr>
          <a:xfrm>
            <a:off x="457200" y="1524000"/>
            <a:ext cx="4059238" cy="4572000"/>
          </a:xfrm>
        </p:spPr>
        <p:txBody>
          <a:bodyPr>
            <a:normAutofit fontScale="92500" lnSpcReduction="20000"/>
          </a:bodyPr>
          <a:lstStyle/>
          <a:p>
            <a:pPr marL="274320" indent="-274320" eaLnBrk="1" fontAlgn="auto" hangingPunct="1">
              <a:spcAft>
                <a:spcPts val="0"/>
              </a:spcAft>
              <a:buFont typeface="Wingdings 2"/>
              <a:buChar char=""/>
              <a:defRPr/>
            </a:pPr>
            <a:r>
              <a:rPr lang="en-US" dirty="0" smtClean="0"/>
              <a:t>What caused the depression??</a:t>
            </a:r>
          </a:p>
          <a:p>
            <a:pPr marL="640080" lvl="1" indent="-274320" eaLnBrk="1" fontAlgn="auto" hangingPunct="1">
              <a:spcAft>
                <a:spcPts val="0"/>
              </a:spcAft>
              <a:buClr>
                <a:schemeClr val="accent2">
                  <a:shade val="75000"/>
                </a:schemeClr>
              </a:buClr>
              <a:buFont typeface="Wingdings 2"/>
              <a:buChar char=""/>
              <a:defRPr/>
            </a:pPr>
            <a:r>
              <a:rPr lang="en-US" dirty="0" smtClean="0"/>
              <a:t>The depression was caused by a number of serious weaknesses in the economy.</a:t>
            </a:r>
          </a:p>
          <a:p>
            <a:pPr marL="640080" lvl="1" indent="-274320" eaLnBrk="1" fontAlgn="auto" hangingPunct="1">
              <a:spcAft>
                <a:spcPts val="0"/>
              </a:spcAft>
              <a:buClr>
                <a:schemeClr val="accent2">
                  <a:shade val="75000"/>
                </a:schemeClr>
              </a:buClr>
              <a:buFont typeface="Wingdings 2"/>
              <a:buChar char=""/>
              <a:defRPr/>
            </a:pPr>
            <a:r>
              <a:rPr lang="en-US" dirty="0" smtClean="0"/>
              <a:t>In the 1920’s, income was unevenly distributed. </a:t>
            </a:r>
          </a:p>
          <a:p>
            <a:pPr marL="640080" lvl="1" indent="-274320" eaLnBrk="1" fontAlgn="auto" hangingPunct="1">
              <a:spcAft>
                <a:spcPts val="0"/>
              </a:spcAft>
              <a:buClr>
                <a:schemeClr val="accent2">
                  <a:shade val="75000"/>
                </a:schemeClr>
              </a:buClr>
              <a:buFont typeface="Wingdings 2"/>
              <a:buChar char=""/>
              <a:defRPr/>
            </a:pPr>
            <a:r>
              <a:rPr lang="en-US" dirty="0" smtClean="0"/>
              <a:t>The wealthy made large profits, but more and more Americans spent more than they earned.</a:t>
            </a:r>
          </a:p>
          <a:p>
            <a:pPr marL="640080" lvl="1" indent="-274320" eaLnBrk="1" fontAlgn="auto" hangingPunct="1">
              <a:spcAft>
                <a:spcPts val="0"/>
              </a:spcAft>
              <a:buClr>
                <a:schemeClr val="accent2">
                  <a:shade val="75000"/>
                </a:schemeClr>
              </a:buClr>
              <a:buFont typeface="Wingdings 2"/>
              <a:buChar char=""/>
              <a:defRPr/>
            </a:pPr>
            <a:r>
              <a:rPr lang="en-US" dirty="0" smtClean="0"/>
              <a:t>Farmers faced low prices and heavy debt.</a:t>
            </a:r>
          </a:p>
          <a:p>
            <a:pPr marL="274320" indent="-274320" eaLnBrk="1" fontAlgn="auto" hangingPunct="1">
              <a:spcAft>
                <a:spcPts val="0"/>
              </a:spcAft>
              <a:buFont typeface="Wingdings 2"/>
              <a:buChar char=""/>
              <a:defRPr/>
            </a:pPr>
            <a:r>
              <a:rPr lang="en-US" dirty="0" smtClean="0"/>
              <a:t>Black Tuesday 1929.</a:t>
            </a:r>
          </a:p>
          <a:p>
            <a:pPr marL="640080" lvl="1" indent="-274320" eaLnBrk="1" fontAlgn="auto" hangingPunct="1">
              <a:spcAft>
                <a:spcPts val="0"/>
              </a:spcAft>
              <a:buClr>
                <a:schemeClr val="accent2">
                  <a:shade val="75000"/>
                </a:schemeClr>
              </a:buClr>
              <a:buFont typeface="Wingdings 2"/>
              <a:buChar char=""/>
              <a:defRPr/>
            </a:pPr>
            <a:endParaRPr lang="en-US" dirty="0"/>
          </a:p>
        </p:txBody>
      </p:sp>
      <p:pic>
        <p:nvPicPr>
          <p:cNvPr id="8196" name="Content Placeholder 4" descr="Depression NYSE.jpg"/>
          <p:cNvPicPr>
            <a:picLocks noGrp="1" noChangeAspect="1"/>
          </p:cNvPicPr>
          <p:nvPr>
            <p:ph sz="half" idx="2"/>
          </p:nvPr>
        </p:nvPicPr>
        <p:blipFill>
          <a:blip r:embed="rId3" cstate="print"/>
          <a:srcRect/>
          <a:stretch>
            <a:fillRect/>
          </a:stretch>
        </p:blipFill>
        <p:spPr>
          <a:xfrm>
            <a:off x="4648200" y="1295400"/>
            <a:ext cx="4059238" cy="2667000"/>
          </a:xfrm>
        </p:spPr>
      </p:pic>
      <p:pic>
        <p:nvPicPr>
          <p:cNvPr id="8197" name="Picture 5" descr="Depression Stock.jpg"/>
          <p:cNvPicPr>
            <a:picLocks noChangeAspect="1"/>
          </p:cNvPicPr>
          <p:nvPr/>
        </p:nvPicPr>
        <p:blipFill>
          <a:blip r:embed="rId4" cstate="print"/>
          <a:srcRect/>
          <a:stretch>
            <a:fillRect/>
          </a:stretch>
        </p:blipFill>
        <p:spPr bwMode="auto">
          <a:xfrm>
            <a:off x="4648200" y="3962400"/>
            <a:ext cx="41910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smtClean="0"/>
              <a:t>The Great Depression and </a:t>
            </a:r>
            <a:br>
              <a:rPr dirty="0" smtClean="0"/>
            </a:br>
            <a:r>
              <a:rPr dirty="0" smtClean="0"/>
              <a:t>World War I</a:t>
            </a:r>
            <a:endParaRPr dirty="0"/>
          </a:p>
        </p:txBody>
      </p:sp>
      <p:sp>
        <p:nvSpPr>
          <p:cNvPr id="3" name="Content Placeholder 2"/>
          <p:cNvSpPr>
            <a:spLocks noGrp="1"/>
          </p:cNvSpPr>
          <p:nvPr>
            <p:ph sz="half" idx="1"/>
          </p:nvPr>
        </p:nvSpPr>
        <p:spPr>
          <a:xfrm>
            <a:off x="457200" y="1524000"/>
            <a:ext cx="4059238" cy="4572000"/>
          </a:xfrm>
        </p:spPr>
        <p:txBody>
          <a:bodyPr>
            <a:normAutofit fontScale="85000" lnSpcReduction="10000"/>
          </a:bodyPr>
          <a:lstStyle/>
          <a:p>
            <a:pPr marL="274320" indent="-274320" eaLnBrk="1" fontAlgn="auto" hangingPunct="1">
              <a:spcAft>
                <a:spcPts val="0"/>
              </a:spcAft>
              <a:buFont typeface="Wingdings 2"/>
              <a:buChar char=""/>
              <a:defRPr/>
            </a:pPr>
            <a:r>
              <a:rPr lang="en-US" dirty="0" smtClean="0"/>
              <a:t>The lingering effects of World War I (1914-1918) caused economic problems in many countries, as Europe struggled to pay war debts and reparations.</a:t>
            </a:r>
          </a:p>
          <a:p>
            <a:pPr marL="274320" indent="-274320" eaLnBrk="1" fontAlgn="auto" hangingPunct="1">
              <a:spcAft>
                <a:spcPts val="0"/>
              </a:spcAft>
              <a:buFont typeface="Wingdings 2"/>
              <a:buChar char=""/>
              <a:defRPr/>
            </a:pPr>
            <a:r>
              <a:rPr lang="en-US" dirty="0" smtClean="0"/>
              <a:t>Question: What are reparations?</a:t>
            </a:r>
          </a:p>
          <a:p>
            <a:pPr marL="274320" indent="-274320" eaLnBrk="1" fontAlgn="auto" hangingPunct="1">
              <a:spcAft>
                <a:spcPts val="0"/>
              </a:spcAft>
              <a:buFont typeface="Wingdings 2"/>
              <a:buChar char=""/>
              <a:defRPr/>
            </a:pPr>
            <a:r>
              <a:rPr lang="en-US" dirty="0" smtClean="0"/>
              <a:t>Answer: Compensation in money, material, labor, etc., payable by a defeated country to another country or to an individual for loss suffered during or as a result of war.</a:t>
            </a:r>
            <a:endParaRPr lang="en-US" dirty="0"/>
          </a:p>
        </p:txBody>
      </p:sp>
      <p:pic>
        <p:nvPicPr>
          <p:cNvPr id="9220" name="Content Placeholder 4" descr="Depression End WWI.gif"/>
          <p:cNvPicPr>
            <a:picLocks noGrp="1" noChangeAspect="1"/>
          </p:cNvPicPr>
          <p:nvPr>
            <p:ph sz="half" idx="2"/>
          </p:nvPr>
        </p:nvPicPr>
        <p:blipFill>
          <a:blip r:embed="rId3" cstate="print"/>
          <a:srcRect/>
          <a:stretch>
            <a:fillRect/>
          </a:stretch>
        </p:blipFill>
        <p:spPr>
          <a:xfrm>
            <a:off x="4572000" y="762000"/>
            <a:ext cx="4059238" cy="2971800"/>
          </a:xfrm>
        </p:spPr>
      </p:pic>
      <p:pic>
        <p:nvPicPr>
          <p:cNvPr id="9221" name="Picture 5" descr="End WWI.jpg"/>
          <p:cNvPicPr>
            <a:picLocks noChangeAspect="1"/>
          </p:cNvPicPr>
          <p:nvPr/>
        </p:nvPicPr>
        <p:blipFill>
          <a:blip r:embed="rId4" cstate="print"/>
          <a:srcRect/>
          <a:stretch>
            <a:fillRect/>
          </a:stretch>
        </p:blipFill>
        <p:spPr bwMode="auto">
          <a:xfrm>
            <a:off x="5867400" y="2971800"/>
            <a:ext cx="3065463"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Life During the Depression-Men</a:t>
            </a:r>
            <a:endParaRPr dirty="0"/>
          </a:p>
        </p:txBody>
      </p:sp>
      <p:pic>
        <p:nvPicPr>
          <p:cNvPr id="10243" name="Content Placeholder 6" descr="Depression Unemployment.gif"/>
          <p:cNvPicPr>
            <a:picLocks noGrp="1" noChangeAspect="1"/>
          </p:cNvPicPr>
          <p:nvPr>
            <p:ph sz="half" idx="2"/>
          </p:nvPr>
        </p:nvPicPr>
        <p:blipFill>
          <a:blip r:embed="rId3" cstate="print"/>
          <a:srcRect/>
          <a:stretch>
            <a:fillRect/>
          </a:stretch>
        </p:blipFill>
        <p:spPr>
          <a:xfrm>
            <a:off x="4419600" y="1295400"/>
            <a:ext cx="2438400" cy="2568575"/>
          </a:xfrm>
        </p:spPr>
      </p:pic>
      <p:sp>
        <p:nvSpPr>
          <p:cNvPr id="6" name="Content Placeholder 5"/>
          <p:cNvSpPr>
            <a:spLocks noGrp="1"/>
          </p:cNvSpPr>
          <p:nvPr>
            <p:ph sz="half" idx="1"/>
          </p:nvPr>
        </p:nvSpPr>
        <p:spPr>
          <a:xfrm>
            <a:off x="457200" y="1524000"/>
            <a:ext cx="4059238" cy="4572000"/>
          </a:xfrm>
        </p:spPr>
        <p:txBody>
          <a:bodyPr>
            <a:normAutofit fontScale="77500" lnSpcReduction="20000"/>
          </a:bodyPr>
          <a:lstStyle/>
          <a:p>
            <a:pPr marL="274320" indent="-274320" eaLnBrk="1" fontAlgn="auto" hangingPunct="1">
              <a:spcAft>
                <a:spcPts val="0"/>
              </a:spcAft>
              <a:buFont typeface="Wingdings 2"/>
              <a:buChar char=""/>
              <a:defRPr/>
            </a:pPr>
            <a:r>
              <a:rPr lang="en-US" dirty="0" smtClean="0"/>
              <a:t>It was devastating to many people, who not only lacked adequate food, shelter, and clothing but felt they were to blame for their desperate state.</a:t>
            </a:r>
          </a:p>
          <a:p>
            <a:pPr marL="274320" indent="-274320" eaLnBrk="1" fontAlgn="auto" hangingPunct="1">
              <a:spcAft>
                <a:spcPts val="0"/>
              </a:spcAft>
              <a:buFont typeface="Wingdings 2"/>
              <a:buChar char=""/>
              <a:defRPr/>
            </a:pPr>
            <a:r>
              <a:rPr lang="en-US" dirty="0" smtClean="0"/>
              <a:t>Although few people died from starvation, many did not have enough to eat. Some people searched garbage dumps for food or ate weeds.</a:t>
            </a:r>
          </a:p>
          <a:p>
            <a:pPr marL="274320" indent="-274320" eaLnBrk="1" fontAlgn="auto" hangingPunct="1">
              <a:spcAft>
                <a:spcPts val="0"/>
              </a:spcAft>
              <a:buFont typeface="Wingdings 2"/>
              <a:buChar char=""/>
              <a:defRPr/>
            </a:pPr>
            <a:r>
              <a:rPr lang="en-US" dirty="0" smtClean="0"/>
              <a:t>Because society expected a man to provide for his family, the psychological trauma of the Great Depression was often more severe for men than women.</a:t>
            </a:r>
          </a:p>
          <a:p>
            <a:pPr marL="274320" indent="-274320" eaLnBrk="1" fontAlgn="auto" hangingPunct="1">
              <a:spcAft>
                <a:spcPts val="0"/>
              </a:spcAft>
              <a:buFont typeface="Wingdings 2"/>
              <a:buChar char=""/>
              <a:defRPr/>
            </a:pPr>
            <a:endParaRPr lang="en-US" dirty="0"/>
          </a:p>
        </p:txBody>
      </p:sp>
      <p:pic>
        <p:nvPicPr>
          <p:cNvPr id="10245" name="Picture 7" descr="Depression Unemployment 2.gif"/>
          <p:cNvPicPr>
            <a:picLocks noChangeAspect="1"/>
          </p:cNvPicPr>
          <p:nvPr/>
        </p:nvPicPr>
        <p:blipFill>
          <a:blip r:embed="rId4" cstate="print"/>
          <a:srcRect/>
          <a:stretch>
            <a:fillRect/>
          </a:stretch>
        </p:blipFill>
        <p:spPr bwMode="auto">
          <a:xfrm>
            <a:off x="6211888" y="3733800"/>
            <a:ext cx="2665412"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Life During the Depression-Women</a:t>
            </a:r>
            <a:endParaRPr dirty="0"/>
          </a:p>
        </p:txBody>
      </p:sp>
      <p:pic>
        <p:nvPicPr>
          <p:cNvPr id="11267" name="Content Placeholder 4" descr="Depression Mom 7.jpg"/>
          <p:cNvPicPr>
            <a:picLocks noGrp="1" noChangeAspect="1"/>
          </p:cNvPicPr>
          <p:nvPr>
            <p:ph sz="half" idx="1"/>
          </p:nvPr>
        </p:nvPicPr>
        <p:blipFill>
          <a:blip r:embed="rId3" cstate="print"/>
          <a:srcRect/>
          <a:stretch>
            <a:fillRect/>
          </a:stretch>
        </p:blipFill>
        <p:spPr>
          <a:xfrm>
            <a:off x="228600" y="1295400"/>
            <a:ext cx="2932113" cy="3657600"/>
          </a:xfrm>
        </p:spPr>
      </p:pic>
      <p:sp>
        <p:nvSpPr>
          <p:cNvPr id="4" name="Content Placeholder 3"/>
          <p:cNvSpPr>
            <a:spLocks noGrp="1"/>
          </p:cNvSpPr>
          <p:nvPr>
            <p:ph sz="half" idx="2"/>
          </p:nvPr>
        </p:nvSpPr>
        <p:spPr>
          <a:xfrm>
            <a:off x="4648200" y="1524000"/>
            <a:ext cx="4059238" cy="4572000"/>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Many men argued that women, especially married women, should not be hired while men were unemployed. </a:t>
            </a:r>
          </a:p>
          <a:p>
            <a:pPr marL="274320" indent="-274320" eaLnBrk="1" fontAlgn="auto" hangingPunct="1">
              <a:spcAft>
                <a:spcPts val="0"/>
              </a:spcAft>
              <a:buFont typeface="Wingdings 2"/>
              <a:buChar char=""/>
              <a:defRPr/>
            </a:pPr>
            <a:r>
              <a:rPr lang="en-US" dirty="0" smtClean="0"/>
              <a:t>Women had been excluded from most of the manufacturing jobs that were hardest hit by the depression, which meant they were less likely than men to be thrown out of work.</a:t>
            </a:r>
            <a:endParaRPr lang="en-US" dirty="0"/>
          </a:p>
        </p:txBody>
      </p:sp>
      <p:pic>
        <p:nvPicPr>
          <p:cNvPr id="11269" name="Picture 5" descr="Depression Woman.gif"/>
          <p:cNvPicPr>
            <a:picLocks noChangeAspect="1"/>
          </p:cNvPicPr>
          <p:nvPr/>
        </p:nvPicPr>
        <p:blipFill>
          <a:blip r:embed="rId4" cstate="print"/>
          <a:srcRect/>
          <a:stretch>
            <a:fillRect/>
          </a:stretch>
        </p:blipFill>
        <p:spPr bwMode="auto">
          <a:xfrm>
            <a:off x="228600" y="4572000"/>
            <a:ext cx="2587625" cy="2286000"/>
          </a:xfrm>
          <a:prstGeom prst="rect">
            <a:avLst/>
          </a:prstGeom>
          <a:noFill/>
          <a:ln w="9525">
            <a:noFill/>
            <a:miter lim="800000"/>
            <a:headEnd/>
            <a:tailEnd/>
          </a:ln>
        </p:spPr>
      </p:pic>
      <p:pic>
        <p:nvPicPr>
          <p:cNvPr id="11270" name="Picture 6" descr="Depression Woman Dinner.gif"/>
          <p:cNvPicPr>
            <a:picLocks noChangeAspect="1"/>
          </p:cNvPicPr>
          <p:nvPr/>
        </p:nvPicPr>
        <p:blipFill>
          <a:blip r:embed="rId5" cstate="print"/>
          <a:srcRect/>
          <a:stretch>
            <a:fillRect/>
          </a:stretch>
        </p:blipFill>
        <p:spPr bwMode="auto">
          <a:xfrm>
            <a:off x="2286000" y="3200400"/>
            <a:ext cx="230822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To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Top)">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Life During the Depression-Children</a:t>
            </a:r>
            <a:endParaRPr dirty="0"/>
          </a:p>
        </p:txBody>
      </p:sp>
      <p:sp>
        <p:nvSpPr>
          <p:cNvPr id="12291" name="Content Placeholder 2"/>
          <p:cNvSpPr>
            <a:spLocks noGrp="1"/>
          </p:cNvSpPr>
          <p:nvPr>
            <p:ph sz="half" idx="1"/>
          </p:nvPr>
        </p:nvSpPr>
        <p:spPr>
          <a:xfrm>
            <a:off x="457200" y="1524000"/>
            <a:ext cx="4059238" cy="4572000"/>
          </a:xfrm>
        </p:spPr>
        <p:txBody>
          <a:bodyPr/>
          <a:lstStyle/>
          <a:p>
            <a:pPr eaLnBrk="1" hangingPunct="1"/>
            <a:r>
              <a:rPr lang="en-US" dirty="0" smtClean="0"/>
              <a:t>During the depression many children took on greater responsibilities at an earlier age than later generations would.</a:t>
            </a:r>
          </a:p>
          <a:p>
            <a:pPr eaLnBrk="1" hangingPunct="1"/>
            <a:r>
              <a:rPr lang="en-US" dirty="0" smtClean="0"/>
              <a:t>Because many children went to work or simply could not afford to go to school, many children were uneducated.</a:t>
            </a:r>
          </a:p>
        </p:txBody>
      </p:sp>
      <p:pic>
        <p:nvPicPr>
          <p:cNvPr id="12292" name="Content Placeholder 4" descr="Depression Family.jpg"/>
          <p:cNvPicPr>
            <a:picLocks noGrp="1" noChangeAspect="1"/>
          </p:cNvPicPr>
          <p:nvPr>
            <p:ph sz="half" idx="2"/>
          </p:nvPr>
        </p:nvPicPr>
        <p:blipFill>
          <a:blip r:embed="rId3" cstate="print"/>
          <a:srcRect/>
          <a:stretch>
            <a:fillRect/>
          </a:stretch>
        </p:blipFill>
        <p:spPr>
          <a:xfrm>
            <a:off x="4724400" y="1447800"/>
            <a:ext cx="3352800" cy="2590800"/>
          </a:xfrm>
        </p:spPr>
      </p:pic>
      <p:pic>
        <p:nvPicPr>
          <p:cNvPr id="12293" name="Picture 5" descr="Depression School.gif"/>
          <p:cNvPicPr>
            <a:picLocks noChangeAspect="1"/>
          </p:cNvPicPr>
          <p:nvPr/>
        </p:nvPicPr>
        <p:blipFill>
          <a:blip r:embed="rId4" cstate="print"/>
          <a:srcRect/>
          <a:stretch>
            <a:fillRect/>
          </a:stretch>
        </p:blipFill>
        <p:spPr bwMode="auto">
          <a:xfrm>
            <a:off x="4648200" y="3962400"/>
            <a:ext cx="3489325" cy="265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20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22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20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229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smtClean="0"/>
              <a:t>Life During the Depression-Hoovervilles</a:t>
            </a:r>
            <a:endParaRPr dirty="0"/>
          </a:p>
        </p:txBody>
      </p:sp>
      <p:pic>
        <p:nvPicPr>
          <p:cNvPr id="13315" name="Content Placeholder 4" descr="Depression Hooverville.jpg"/>
          <p:cNvPicPr>
            <a:picLocks noGrp="1" noChangeAspect="1"/>
          </p:cNvPicPr>
          <p:nvPr>
            <p:ph sz="half" idx="1"/>
          </p:nvPr>
        </p:nvPicPr>
        <p:blipFill>
          <a:blip r:embed="rId3" cstate="print"/>
          <a:srcRect/>
          <a:stretch>
            <a:fillRect/>
          </a:stretch>
        </p:blipFill>
        <p:spPr>
          <a:xfrm>
            <a:off x="4038600" y="1371600"/>
            <a:ext cx="4059238" cy="3048000"/>
          </a:xfrm>
        </p:spPr>
      </p:pic>
      <p:pic>
        <p:nvPicPr>
          <p:cNvPr id="13316" name="Content Placeholder 5" descr="Depression Farm Sale.gif"/>
          <p:cNvPicPr>
            <a:picLocks noGrp="1" noChangeAspect="1"/>
          </p:cNvPicPr>
          <p:nvPr>
            <p:ph sz="half" idx="2"/>
          </p:nvPr>
        </p:nvPicPr>
        <p:blipFill>
          <a:blip r:embed="rId4" cstate="print"/>
          <a:srcRect/>
          <a:stretch>
            <a:fillRect/>
          </a:stretch>
        </p:blipFill>
        <p:spPr>
          <a:xfrm>
            <a:off x="685800" y="1371600"/>
            <a:ext cx="2895600" cy="2970213"/>
          </a:xfrm>
        </p:spPr>
      </p:pic>
      <p:pic>
        <p:nvPicPr>
          <p:cNvPr id="13317" name="Picture 6" descr="Depression Farm Sale 2.gif"/>
          <p:cNvPicPr>
            <a:picLocks noChangeAspect="1"/>
          </p:cNvPicPr>
          <p:nvPr/>
        </p:nvPicPr>
        <p:blipFill>
          <a:blip r:embed="rId5" cstate="print"/>
          <a:srcRect/>
          <a:stretch>
            <a:fillRect/>
          </a:stretch>
        </p:blipFill>
        <p:spPr bwMode="auto">
          <a:xfrm>
            <a:off x="990600" y="4343400"/>
            <a:ext cx="2259013" cy="2286000"/>
          </a:xfrm>
          <a:prstGeom prst="rect">
            <a:avLst/>
          </a:prstGeom>
          <a:noFill/>
          <a:ln w="9525">
            <a:noFill/>
            <a:miter lim="800000"/>
            <a:headEnd/>
            <a:tailEnd/>
          </a:ln>
        </p:spPr>
      </p:pic>
      <p:pic>
        <p:nvPicPr>
          <p:cNvPr id="13318" name="Picture 6"/>
          <p:cNvPicPr>
            <a:picLocks noChangeAspect="1" noChangeArrowheads="1"/>
          </p:cNvPicPr>
          <p:nvPr/>
        </p:nvPicPr>
        <p:blipFill>
          <a:blip r:embed="rId6" cstate="print"/>
          <a:srcRect/>
          <a:stretch>
            <a:fillRect/>
          </a:stretch>
        </p:blipFill>
        <p:spPr bwMode="auto">
          <a:xfrm>
            <a:off x="4876800" y="4572000"/>
            <a:ext cx="238125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5710</TotalTime>
  <Words>2224</Words>
  <Application>Microsoft Office PowerPoint</Application>
  <PresentationFormat>On-screen Show (4:3)</PresentationFormat>
  <Paragraphs>236</Paragraphs>
  <Slides>37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Constantia</vt:lpstr>
      <vt:lpstr>Garamond</vt:lpstr>
      <vt:lpstr>Tahoma</vt:lpstr>
      <vt:lpstr>Wingdings</vt:lpstr>
      <vt:lpstr>Wingdings 2</vt:lpstr>
      <vt:lpstr>Paper</vt:lpstr>
      <vt:lpstr>To Kill a Mockingbird</vt:lpstr>
      <vt:lpstr>The Great Depression</vt:lpstr>
      <vt:lpstr>The Great Depression</vt:lpstr>
      <vt:lpstr>The Great Depression</vt:lpstr>
      <vt:lpstr>The Great Depression and  World War I</vt:lpstr>
      <vt:lpstr>Life During the Depression-Men</vt:lpstr>
      <vt:lpstr>Life During the Depression-Women</vt:lpstr>
      <vt:lpstr>Life During the Depression-Children</vt:lpstr>
      <vt:lpstr>Life During the Depression-Hoovervilles</vt:lpstr>
      <vt:lpstr>Life During the Depression-Minorities</vt:lpstr>
      <vt:lpstr>Life During the Depression-Minorities</vt:lpstr>
      <vt:lpstr>Life During the Depression-Minorities</vt:lpstr>
      <vt:lpstr>The New Deal</vt:lpstr>
      <vt:lpstr>The New Deal In a "Nutshell"</vt:lpstr>
      <vt:lpstr>The End of the Depression</vt:lpstr>
      <vt:lpstr>Jim Crow</vt:lpstr>
      <vt:lpstr>Scottsboro Trials</vt:lpstr>
      <vt:lpstr>Harper Lee</vt:lpstr>
      <vt:lpstr>TKAM Information</vt:lpstr>
      <vt:lpstr>Main Characters</vt:lpstr>
      <vt:lpstr>Southern Gothic</vt:lpstr>
      <vt:lpstr>Background</vt:lpstr>
      <vt:lpstr>Background</vt:lpstr>
      <vt:lpstr>Defining Feature</vt:lpstr>
      <vt:lpstr>Other Specific Features of Southern Gothic</vt:lpstr>
      <vt:lpstr>Freakishness</vt:lpstr>
      <vt:lpstr>Outsider</vt:lpstr>
      <vt:lpstr>Imprisonment</vt:lpstr>
      <vt:lpstr>Violence</vt:lpstr>
      <vt:lpstr>Sense of Place</vt:lpstr>
      <vt:lpstr>The End</vt:lpstr>
      <vt:lpstr>Credits</vt:lpstr>
      <vt:lpstr>How to Summarize</vt:lpstr>
      <vt:lpstr>How to Summarize Tips for Writing </vt:lpstr>
      <vt:lpstr>Summary Format </vt:lpstr>
      <vt:lpstr>Summary Must Include </vt:lpstr>
      <vt:lpstr>Emmett Till Focus Question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and Men</dc:title>
  <dc:creator>Nathan Wangelin</dc:creator>
  <cp:lastModifiedBy>Wangelin, Nathan</cp:lastModifiedBy>
  <cp:revision>109</cp:revision>
  <dcterms:created xsi:type="dcterms:W3CDTF">2008-02-13T02:43:22Z</dcterms:created>
  <dcterms:modified xsi:type="dcterms:W3CDTF">2015-11-12T14:20:43Z</dcterms:modified>
</cp:coreProperties>
</file>